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  <p:sldMasterId id="2147483661" r:id="rId5"/>
  </p:sldMasterIdLst>
  <p:notesMasterIdLst>
    <p:notesMasterId r:id="rId33"/>
  </p:notesMasterIdLst>
  <p:handoutMasterIdLst>
    <p:handoutMasterId r:id="rId34"/>
  </p:handoutMasterIdLst>
  <p:sldIdLst>
    <p:sldId id="256" r:id="rId6"/>
    <p:sldId id="326" r:id="rId7"/>
    <p:sldId id="689" r:id="rId8"/>
    <p:sldId id="668" r:id="rId9"/>
    <p:sldId id="716" r:id="rId10"/>
    <p:sldId id="693" r:id="rId11"/>
    <p:sldId id="718" r:id="rId12"/>
    <p:sldId id="712" r:id="rId13"/>
    <p:sldId id="708" r:id="rId14"/>
    <p:sldId id="678" r:id="rId15"/>
    <p:sldId id="679" r:id="rId16"/>
    <p:sldId id="683" r:id="rId17"/>
    <p:sldId id="681" r:id="rId18"/>
    <p:sldId id="680" r:id="rId19"/>
    <p:sldId id="682" r:id="rId20"/>
    <p:sldId id="687" r:id="rId21"/>
    <p:sldId id="686" r:id="rId22"/>
    <p:sldId id="688" r:id="rId23"/>
    <p:sldId id="671" r:id="rId24"/>
    <p:sldId id="709" r:id="rId25"/>
    <p:sldId id="713" r:id="rId26"/>
    <p:sldId id="719" r:id="rId27"/>
    <p:sldId id="714" r:id="rId28"/>
    <p:sldId id="694" r:id="rId29"/>
    <p:sldId id="715" r:id="rId30"/>
    <p:sldId id="717" r:id="rId31"/>
    <p:sldId id="677" r:id="rId32"/>
  </p:sldIdLst>
  <p:sldSz cx="12192000" cy="6858000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  <p:embeddedFont>
      <p:font typeface="Open Sans" panose="020B0606030504020204" pitchFamily="34" charset="0"/>
      <p:regular r:id="rId43"/>
      <p:bold r:id="rId44"/>
      <p:italic r:id="rId45"/>
      <p:boldItalic r:id="rId46"/>
    </p:embeddedFont>
    <p:embeddedFont>
      <p:font typeface="Segoe Sans Display" pitchFamily="2" charset="0"/>
      <p:regular r:id="rId47"/>
      <p:bold r:id="rId48"/>
    </p:embeddedFont>
    <p:embeddedFont>
      <p:font typeface="Segoe Sans Display Semibold" pitchFamily="2" charset="0"/>
      <p:bold r:id="rId49"/>
    </p:embeddedFont>
    <p:embeddedFont>
      <p:font typeface="Segoe Sans Small" pitchFamily="2" charset="0"/>
      <p:regular r:id="rId50"/>
      <p:bold r:id="rId51"/>
    </p:embeddedFont>
    <p:embeddedFont>
      <p:font typeface="Segoe Sans Text Semilight" pitchFamily="2" charset="0"/>
      <p:regular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Semibold" panose="020B0702040204020203" pitchFamily="34" charset="0"/>
      <p:bold r:id="rId57"/>
      <p:boldItalic r:id="rId5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82C5AC-F876-4B50-9B0C-9753B4B40214}">
          <p14:sldIdLst>
            <p14:sldId id="256"/>
            <p14:sldId id="326"/>
            <p14:sldId id="689"/>
            <p14:sldId id="668"/>
          </p14:sldIdLst>
        </p14:section>
        <p14:section name="Untitled Section" id="{2FB59A10-CA6F-40A7-91D6-A5155B9F6D2D}">
          <p14:sldIdLst>
            <p14:sldId id="716"/>
            <p14:sldId id="693"/>
            <p14:sldId id="718"/>
            <p14:sldId id="712"/>
          </p14:sldIdLst>
        </p14:section>
        <p14:section name="Untitled Section" id="{8D4D3CFA-EED3-4107-B3E1-F0BA79762298}">
          <p14:sldIdLst>
            <p14:sldId id="708"/>
            <p14:sldId id="678"/>
            <p14:sldId id="679"/>
            <p14:sldId id="683"/>
            <p14:sldId id="681"/>
            <p14:sldId id="680"/>
            <p14:sldId id="682"/>
            <p14:sldId id="687"/>
            <p14:sldId id="686"/>
            <p14:sldId id="688"/>
            <p14:sldId id="671"/>
          </p14:sldIdLst>
        </p14:section>
        <p14:section name="Untitled Section" id="{494D90C2-448B-404B-989C-F969B5BA53AC}">
          <p14:sldIdLst>
            <p14:sldId id="709"/>
            <p14:sldId id="713"/>
            <p14:sldId id="719"/>
            <p14:sldId id="714"/>
            <p14:sldId id="694"/>
            <p14:sldId id="715"/>
          </p14:sldIdLst>
        </p14:section>
        <p14:section name="Untitled Section" id="{681BD683-401A-4CD7-987A-0701AE63325B}">
          <p14:sldIdLst>
            <p14:sldId id="717"/>
            <p14:sldId id="6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58" userDrawn="1">
          <p15:clr>
            <a:srgbClr val="A4A3A4"/>
          </p15:clr>
        </p15:guide>
        <p15:guide id="2" pos="24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71C44"/>
    <a:srgbClr val="C71C1C"/>
    <a:srgbClr val="F2A7D5"/>
    <a:srgbClr val="CB250F"/>
    <a:srgbClr val="BD2716"/>
    <a:srgbClr val="EEC9C5"/>
    <a:srgbClr val="222222"/>
    <a:srgbClr val="BF2E1B"/>
    <a:srgbClr val="44CFDD"/>
    <a:srgbClr val="E43C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9D578A-3E0E-43ED-A271-8F287C17E849}" v="25" dt="2024-10-02T06:42:26.31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76877" autoAdjust="0"/>
  </p:normalViewPr>
  <p:slideViewPr>
    <p:cSldViewPr snapToGrid="0">
      <p:cViewPr varScale="1">
        <p:scale>
          <a:sx n="81" d="100"/>
          <a:sy n="81" d="100"/>
        </p:scale>
        <p:origin x="1632" y="90"/>
      </p:cViewPr>
      <p:guideLst>
        <p:guide orient="horz" pos="958"/>
        <p:guide pos="243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microsoft.com/office/2015/10/relationships/revisionInfo" Target="revisionInfo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8" Type="http://schemas.openxmlformats.org/officeDocument/2006/relationships/slide" Target="slides/slide3.xml"/><Relationship Id="rId51" Type="http://schemas.openxmlformats.org/officeDocument/2006/relationships/font" Target="fonts/font17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F6308272-5835-4EF2-8338-4CF3D53B7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D70D03-0EAB-43BF-BC9B-B89C41E39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08C0DD-40C9-477F-B05E-5EB02AF57936}" type="datetimeFigureOut">
              <a:rPr lang="it-IT" smtClean="0"/>
              <a:t>02/10/2024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71C9173-1813-4DF2-954A-714D86A4F12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023069-8468-492F-A353-6A444E3786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0818A0-23B7-4482-A80D-B506842765DC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381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00B5EC-8458-4BBA-B9B8-D0FBEA2CFC1E}" type="datetimeFigureOut">
              <a:rPr lang="it-IT" smtClean="0"/>
              <a:t>02/10/2024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52DD78-F36F-4CED-8AB8-7EDB06BE609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21234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6442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Il modello di sviluppo e di evoluzione di Fabric è quello di Power BI: veloce acquisizione delle richieste e continuo rilascio di nuove features</a:t>
            </a:r>
          </a:p>
          <a:p>
            <a:r>
              <a:rPr lang="it-IT"/>
              <a:t>Fabric sta diventando il backend di diversi servizi; Fabric sta diventando il target o la source di diverse applicazioni e/o servizi</a:t>
            </a:r>
          </a:p>
          <a:p>
            <a:endParaRPr lang="it-IT"/>
          </a:p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753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57513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395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166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7948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046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52DD78-F36F-4CED-8AB8-7EDB06BE609A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208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4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9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8.jpe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Magenta, schermata, blu, Blu intenso&#10;&#10;Descrizione generata automaticamente">
            <a:extLst>
              <a:ext uri="{FF2B5EF4-FFF2-40B4-BE49-F238E27FC236}">
                <a16:creationId xmlns:a16="http://schemas.microsoft.com/office/drawing/2014/main" id="{7B30EF98-AFAB-CB5E-3FBD-2267277D3D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8" r="2434"/>
          <a:stretch/>
        </p:blipFill>
        <p:spPr>
          <a:xfrm>
            <a:off x="1" y="0"/>
            <a:ext cx="12191999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C4575A2-3EDB-47FF-B6D3-14375B072C3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2073022"/>
            <a:ext cx="10515600" cy="1574044"/>
          </a:xfrm>
        </p:spPr>
        <p:txBody>
          <a:bodyPr anchor="b">
            <a:normAutofit/>
          </a:bodyPr>
          <a:lstStyle>
            <a:lvl1pPr algn="l">
              <a:defRPr sz="4400" b="1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r>
              <a:rPr lang="it-IT"/>
              <a:t>FARE CLIC PER MODIFICARE IL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E7F6D73-6BF3-4D63-9907-1AB4BB7F29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765266"/>
            <a:ext cx="9144000" cy="473573"/>
          </a:xfrm>
        </p:spPr>
        <p:txBody>
          <a:bodyPr>
            <a:normAutofit/>
          </a:bodyPr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IL SOTTOTITOLO DELLO SCHEMA</a:t>
            </a:r>
          </a:p>
        </p:txBody>
      </p:sp>
      <p:pic>
        <p:nvPicPr>
          <p:cNvPr id="17" name="Immagine 16" descr="Immagine che contiene Elementi grafici, Carattere, grafica, bianco&#10;&#10;Descrizione generata automaticamente">
            <a:extLst>
              <a:ext uri="{FF2B5EF4-FFF2-40B4-BE49-F238E27FC236}">
                <a16:creationId xmlns:a16="http://schemas.microsoft.com/office/drawing/2014/main" id="{84A656C2-30FB-3EC9-6D74-3CC0317C45F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69" y="436032"/>
            <a:ext cx="1359931" cy="196326"/>
          </a:xfrm>
          <a:prstGeom prst="rect">
            <a:avLst/>
          </a:prstGeom>
        </p:spPr>
      </p:pic>
      <p:pic>
        <p:nvPicPr>
          <p:cNvPr id="12" name="Immagine 11" descr="Immagine che contiene Elementi grafici, Carattere, lampada, Neon&#10;&#10;Descrizione generata automaticamente">
            <a:extLst>
              <a:ext uri="{FF2B5EF4-FFF2-40B4-BE49-F238E27FC236}">
                <a16:creationId xmlns:a16="http://schemas.microsoft.com/office/drawing/2014/main" id="{BA4E7441-149C-02B3-02B0-D0E96782C3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42087" y="245202"/>
            <a:ext cx="1876882" cy="57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9640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 userDrawn="1">
          <p15:clr>
            <a:srgbClr val="FBAE40"/>
          </p15:clr>
        </p15:guide>
        <p15:guide id="2" pos="12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E57775D-E34F-4E64-97F3-A87525A7D4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199289A-64BD-4979-A942-E2297EB28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pic>
        <p:nvPicPr>
          <p:cNvPr id="4" name="Immagine 3" descr="Immagine che contiene Magenta, schermata, blu, Blu intenso&#10;&#10;Descrizione generata automaticamente">
            <a:extLst>
              <a:ext uri="{FF2B5EF4-FFF2-40B4-BE49-F238E27FC236}">
                <a16:creationId xmlns:a16="http://schemas.microsoft.com/office/drawing/2014/main" id="{20FD16D6-76C4-3EF8-DD48-7F4765449F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65692"/>
          <a:stretch/>
        </p:blipFill>
        <p:spPr>
          <a:xfrm>
            <a:off x="1" y="0"/>
            <a:ext cx="26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12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F0D47323-D294-845A-1778-9A5B20526F7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6E72AE-6B20-C749-6EAC-897DFF533C2B}"/>
              </a:ext>
            </a:extLst>
          </p:cNvPr>
          <p:cNvSpPr txBox="1"/>
          <p:nvPr userDrawn="1"/>
        </p:nvSpPr>
        <p:spPr>
          <a:xfrm>
            <a:off x="584200" y="2841172"/>
            <a:ext cx="3790950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90000"/>
              </a:lnSpc>
            </a:pPr>
            <a:r>
              <a:rPr lang="en-US" sz="5400" b="0">
                <a:solidFill>
                  <a:schemeClr val="bg1"/>
                </a:solidFill>
                <a:latin typeface="+mj-lt"/>
              </a:rPr>
              <a:t>Microsoft Azure</a:t>
            </a:r>
          </a:p>
        </p:txBody>
      </p:sp>
    </p:spTree>
    <p:extLst>
      <p:ext uri="{BB962C8B-B14F-4D97-AF65-F5344CB8AC3E}">
        <p14:creationId xmlns:p14="http://schemas.microsoft.com/office/powerpoint/2010/main" val="14726900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4" name="MS logo gray - EMF" descr="Microsoft logo, gray text version">
            <a:extLst>
              <a:ext uri="{FF2B5EF4-FFF2-40B4-BE49-F238E27FC236}">
                <a16:creationId xmlns:a16="http://schemas.microsoft.com/office/drawing/2014/main" id="{10E1DFE1-A781-7A8C-0768-A372E008462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998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2A4CA45C-062A-893E-7C03-DB16FFFDD53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424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250198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357503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53738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182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24259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334293-078F-EFD9-D4B6-EDE3F969C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68313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38ADDC4-133D-43F8-B997-F71DC8DA5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7" name="Segnaposto contenuto 2">
            <a:extLst>
              <a:ext uri="{FF2B5EF4-FFF2-40B4-BE49-F238E27FC236}">
                <a16:creationId xmlns:a16="http://schemas.microsoft.com/office/drawing/2014/main" id="{19BB5A4B-2F21-45EB-B979-69D9E6A08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27" y="1461155"/>
            <a:ext cx="11054143" cy="4715808"/>
          </a:xfrm>
        </p:spPr>
        <p:txBody>
          <a:bodyPr/>
          <a:lstStyle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FDF70D43-20A6-AC85-612E-2402AA12D791}"/>
              </a:ext>
            </a:extLst>
          </p:cNvPr>
          <p:cNvSpPr/>
          <p:nvPr userDrawn="1"/>
        </p:nvSpPr>
        <p:spPr>
          <a:xfrm>
            <a:off x="0" y="0"/>
            <a:ext cx="264397" cy="6858000"/>
          </a:xfrm>
          <a:prstGeom prst="rect">
            <a:avLst/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5442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09993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57093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58705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2751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276194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72403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08804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16472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00611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86B90D-A9A4-2373-63E6-81DABB15B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466588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41D736B-D901-4CCD-A28F-C9A06C4C6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4D8842-A5E7-4EA3-AD67-ADB3415AE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1962DA0-95C5-A6A5-9D3F-652EC78F64EB}"/>
              </a:ext>
            </a:extLst>
          </p:cNvPr>
          <p:cNvSpPr/>
          <p:nvPr userDrawn="1"/>
        </p:nvSpPr>
        <p:spPr>
          <a:xfrm>
            <a:off x="0" y="0"/>
            <a:ext cx="264397" cy="6858000"/>
          </a:xfrm>
          <a:prstGeom prst="rect">
            <a:avLst/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30117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8297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81611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7560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67854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0167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2849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368034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7870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976984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488051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8EBE9F-9046-409A-BE66-C8E048CCD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4F851A2-8DE9-4433-AEB8-BC8F51AE9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8926" y="1461155"/>
            <a:ext cx="5450874" cy="471580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5AE27E1-4FB2-4092-8B71-019ABB11E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61155"/>
            <a:ext cx="5450870" cy="4715808"/>
          </a:xfrm>
        </p:spPr>
        <p:txBody>
          <a:bodyPr/>
          <a:lstStyle>
            <a:lvl2pPr marL="457200" indent="0">
              <a:buNone/>
              <a:defRPr/>
            </a:lvl2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63342FE-3FA1-0BCA-AD5F-FD864C88D4DF}"/>
              </a:ext>
            </a:extLst>
          </p:cNvPr>
          <p:cNvSpPr/>
          <p:nvPr userDrawn="1"/>
        </p:nvSpPr>
        <p:spPr>
          <a:xfrm>
            <a:off x="0" y="0"/>
            <a:ext cx="264397" cy="6858000"/>
          </a:xfrm>
          <a:prstGeom prst="rect">
            <a:avLst/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75716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077115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6200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782878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65687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7801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55897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30403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05575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278371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18341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ABA516-4C8E-4C42-843B-A32DFEE8C5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26" y="1748426"/>
            <a:ext cx="5428649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solidFill>
                  <a:srgbClr val="BF2E1B"/>
                </a:solidFill>
                <a:latin typeface="Montserra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0113983-C092-418F-9669-2A9A1C8FF0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8926" y="2630077"/>
            <a:ext cx="5428649" cy="35595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B1C361-671B-46CA-8458-22CE98073D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48426"/>
            <a:ext cx="5450870" cy="823912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BF2E1B"/>
                </a:solidFill>
                <a:latin typeface="Montserrat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B3BC65F-16B2-483D-AEBB-5491170C59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0077"/>
            <a:ext cx="5450870" cy="3559585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B1854132-01F8-5DA4-4702-E0039ABA6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246719"/>
            <a:ext cx="9272656" cy="1214436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436D55-837A-79B0-AE9B-741E40552C8C}"/>
              </a:ext>
            </a:extLst>
          </p:cNvPr>
          <p:cNvSpPr/>
          <p:nvPr userDrawn="1"/>
        </p:nvSpPr>
        <p:spPr>
          <a:xfrm>
            <a:off x="0" y="0"/>
            <a:ext cx="264397" cy="6858000"/>
          </a:xfrm>
          <a:prstGeom prst="rect">
            <a:avLst/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265259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31542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94758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533605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169061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447444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39561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2421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339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7648472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List Slide w/o bubbles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A3C849A-49C3-A874-DC36-4C268B37F7F0}"/>
              </a:ext>
            </a:extLst>
          </p:cNvPr>
          <p:cNvSpPr/>
          <p:nvPr userDrawn="1"/>
        </p:nvSpPr>
        <p:spPr>
          <a:xfrm>
            <a:off x="0" y="0"/>
            <a:ext cx="4648200" cy="6858000"/>
          </a:xfrm>
          <a:prstGeom prst="rect">
            <a:avLst/>
          </a:prstGeom>
          <a:gradFill>
            <a:gsLst>
              <a:gs pos="0">
                <a:srgbClr val="49C5B1"/>
              </a:gs>
              <a:gs pos="100000">
                <a:srgbClr val="0078D4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Text Placeholder 24">
            <a:extLst>
              <a:ext uri="{FF2B5EF4-FFF2-40B4-BE49-F238E27FC236}">
                <a16:creationId xmlns:a16="http://schemas.microsoft.com/office/drawing/2014/main" id="{61393929-3876-7075-DBB0-3529420A50A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39648" y="3427061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C0401A82-7B82-4288-EBCA-1F0D7C80F5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9648" y="4237514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5BC16637-3DC2-093E-ED78-9E326F16B5B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9648" y="4754414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E7512EE7-80FF-7215-72A9-E9A34189C4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639648" y="5537201"/>
            <a:ext cx="4218852" cy="2822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0" name="Text Placeholder 24">
            <a:extLst>
              <a:ext uri="{FF2B5EF4-FFF2-40B4-BE49-F238E27FC236}">
                <a16:creationId xmlns:a16="http://schemas.microsoft.com/office/drawing/2014/main" id="{CC58FE4C-0CF5-19B7-6C33-9C78DEEDDA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9648" y="735408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1" name="Text Placeholder 24">
            <a:extLst>
              <a:ext uri="{FF2B5EF4-FFF2-40B4-BE49-F238E27FC236}">
                <a16:creationId xmlns:a16="http://schemas.microsoft.com/office/drawing/2014/main" id="{489D481E-CF83-F3BA-0DC5-78E3AA7F382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39648" y="1545861"/>
            <a:ext cx="4218852" cy="28043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65" name="Text Placeholder 24">
            <a:extLst>
              <a:ext uri="{FF2B5EF4-FFF2-40B4-BE49-F238E27FC236}">
                <a16:creationId xmlns:a16="http://schemas.microsoft.com/office/drawing/2014/main" id="{0F65F7C1-8345-4E14-FA55-602499AB13D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9648" y="2094169"/>
            <a:ext cx="4218852" cy="6853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FontTx/>
              <a:buNone/>
              <a:defRPr sz="1400" b="0" i="0">
                <a:solidFill>
                  <a:schemeClr val="tx1"/>
                </a:solidFill>
                <a:latin typeface="Segoe Sans Text Semilight" pitchFamily="2" charset="0"/>
                <a:cs typeface="Segoe Sans Text Semilight" pitchFamily="2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, sed do </a:t>
            </a:r>
            <a:r>
              <a:rPr lang="en-US" err="1"/>
              <a:t>eiusmod</a:t>
            </a:r>
            <a:r>
              <a:rPr lang="en-US"/>
              <a:t> </a:t>
            </a:r>
            <a:r>
              <a:rPr lang="en-US" err="1"/>
              <a:t>tempor</a:t>
            </a:r>
            <a:r>
              <a:rPr lang="en-US"/>
              <a:t> </a:t>
            </a:r>
            <a:r>
              <a:rPr lang="en-US" err="1"/>
              <a:t>incididunt</a:t>
            </a:r>
            <a:r>
              <a:rPr lang="en-US"/>
              <a:t> </a:t>
            </a:r>
            <a:r>
              <a:rPr lang="en-US" err="1"/>
              <a:t>ut</a:t>
            </a:r>
            <a:r>
              <a:rPr lang="en-US"/>
              <a:t> labore et dolore magna </a:t>
            </a:r>
            <a:r>
              <a:rPr lang="en-US" err="1"/>
              <a:t>aliqua</a:t>
            </a:r>
            <a:r>
              <a:rPr lang="en-US"/>
              <a:t>. </a:t>
            </a:r>
          </a:p>
        </p:txBody>
      </p:sp>
      <p:sp>
        <p:nvSpPr>
          <p:cNvPr id="66" name="Text Placeholder 24">
            <a:extLst>
              <a:ext uri="{FF2B5EF4-FFF2-40B4-BE49-F238E27FC236}">
                <a16:creationId xmlns:a16="http://schemas.microsoft.com/office/drawing/2014/main" id="{5721C4C8-F297-F5D8-6089-68C9CE1AA59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39648" y="2904622"/>
            <a:ext cx="4218852" cy="254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000" b="1" i="0">
                <a:solidFill>
                  <a:schemeClr val="tx1"/>
                </a:solidFill>
                <a:latin typeface="Segoe Sans Small" pitchFamily="2" charset="0"/>
                <a:cs typeface="Segoe Sans Small" pitchFamily="2" charset="0"/>
              </a:defRPr>
            </a:lvl1pPr>
          </a:lstStyle>
          <a:p>
            <a:pPr lvl="0"/>
            <a:r>
              <a:rPr lang="en-US"/>
              <a:t>&gt;link to source</a:t>
            </a:r>
          </a:p>
        </p:txBody>
      </p:sp>
      <p:sp>
        <p:nvSpPr>
          <p:cNvPr id="71" name="Footer Placeholder 25">
            <a:extLst>
              <a:ext uri="{FF2B5EF4-FFF2-40B4-BE49-F238E27FC236}">
                <a16:creationId xmlns:a16="http://schemas.microsoft.com/office/drawing/2014/main" id="{8155CD25-AE0B-5F1F-AA06-BCFBEF9FFEA3}"/>
              </a:ext>
            </a:extLst>
          </p:cNvPr>
          <p:cNvSpPr>
            <a:spLocks noGrp="1"/>
          </p:cNvSpPr>
          <p:nvPr>
            <p:ph type="ftr" sz="quarter" idx="25"/>
          </p:nvPr>
        </p:nvSpPr>
        <p:spPr>
          <a:xfrm>
            <a:off x="1007097" y="6311900"/>
            <a:ext cx="2078736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Microsoft Fabric</a:t>
            </a:r>
          </a:p>
        </p:txBody>
      </p:sp>
      <p:sp>
        <p:nvSpPr>
          <p:cNvPr id="72" name="Slide Number Placeholder 26">
            <a:extLst>
              <a:ext uri="{FF2B5EF4-FFF2-40B4-BE49-F238E27FC236}">
                <a16:creationId xmlns:a16="http://schemas.microsoft.com/office/drawing/2014/main" id="{CE37AFC0-3C55-9058-D569-D055B7BA3CF3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>
          <a:xfrm>
            <a:off x="607809" y="6311900"/>
            <a:ext cx="399288" cy="36512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1356FBF-028C-F74E-A7B4-9B8ED246DD1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ext Placeholder 24">
            <a:extLst>
              <a:ext uri="{FF2B5EF4-FFF2-40B4-BE49-F238E27FC236}">
                <a16:creationId xmlns:a16="http://schemas.microsoft.com/office/drawing/2014/main" id="{BAE9C7F4-0CD6-2B48-A6E4-242D4489F9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5035" y="647231"/>
            <a:ext cx="3314666" cy="55811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 b="0" i="0">
                <a:solidFill>
                  <a:srgbClr val="FFFFFF"/>
                </a:solidFill>
                <a:latin typeface="Segoe Sans Display" pitchFamily="2" charset="0"/>
                <a:cs typeface="Segoe Sans Display" pitchFamily="2" charset="0"/>
              </a:defRPr>
            </a:lvl1pPr>
          </a:lstStyle>
          <a:p>
            <a:pPr lvl="0"/>
            <a:r>
              <a:rPr lang="en-US"/>
              <a:t>Get started today</a:t>
            </a:r>
          </a:p>
        </p:txBody>
      </p:sp>
    </p:spTree>
    <p:extLst>
      <p:ext uri="{BB962C8B-B14F-4D97-AF65-F5344CB8AC3E}">
        <p14:creationId xmlns:p14="http://schemas.microsoft.com/office/powerpoint/2010/main" val="9295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FACA6A-4FC9-4A68-A945-11DCE0A38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B87BE51A-4414-6AF9-733A-46FBB9A8A7F9}"/>
              </a:ext>
            </a:extLst>
          </p:cNvPr>
          <p:cNvSpPr/>
          <p:nvPr userDrawn="1"/>
        </p:nvSpPr>
        <p:spPr>
          <a:xfrm>
            <a:off x="0" y="0"/>
            <a:ext cx="264397" cy="6858000"/>
          </a:xfrm>
          <a:prstGeom prst="rect">
            <a:avLst/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7793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0004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0B759-260C-4427-8EE7-DCC84E8D5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457200"/>
            <a:ext cx="42030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62287E-29F8-405C-B24B-BD20BBD66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439882" cy="4873625"/>
          </a:xfrm>
        </p:spPr>
        <p:txBody>
          <a:bodyPr>
            <a:normAutofit/>
          </a:bodyPr>
          <a:lstStyle>
            <a:lvl1pPr>
              <a:defRPr sz="2800"/>
            </a:lvl1pPr>
            <a:lvl2pPr marL="457200" indent="0">
              <a:buNone/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F000AFB-E8D9-42AB-8F80-5F609EAD35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8928" y="2057400"/>
            <a:ext cx="420309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5" name="Immagine 4" descr="Immagine che contiene Magenta, schermata, blu, Blu intenso&#10;&#10;Descrizione generata automaticamente">
            <a:extLst>
              <a:ext uri="{FF2B5EF4-FFF2-40B4-BE49-F238E27FC236}">
                <a16:creationId xmlns:a16="http://schemas.microsoft.com/office/drawing/2014/main" id="{A3EA90FF-FA08-3646-4748-BF3A725DE3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65692"/>
          <a:stretch/>
        </p:blipFill>
        <p:spPr>
          <a:xfrm>
            <a:off x="1" y="0"/>
            <a:ext cx="26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218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FF9B81-17E6-4794-9662-87C02ED3D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44FC529-62D2-422F-8CED-8B2C8D42F4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pic>
        <p:nvPicPr>
          <p:cNvPr id="4" name="Immagine 3" descr="Immagine che contiene Magenta, schermata, blu, Blu intenso&#10;&#10;Descrizione generata automaticamente">
            <a:extLst>
              <a:ext uri="{FF2B5EF4-FFF2-40B4-BE49-F238E27FC236}">
                <a16:creationId xmlns:a16="http://schemas.microsoft.com/office/drawing/2014/main" id="{7CF5FA84-BA77-11AE-5B84-E587897140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91" r="65692"/>
          <a:stretch/>
        </p:blipFill>
        <p:spPr>
          <a:xfrm>
            <a:off x="1" y="0"/>
            <a:ext cx="264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569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8.xml"/><Relationship Id="rId2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49.xml"/><Relationship Id="rId21" Type="http://schemas.openxmlformats.org/officeDocument/2006/relationships/slideLayout" Target="../slideLayouts/slideLayout31.xml"/><Relationship Id="rId34" Type="http://schemas.openxmlformats.org/officeDocument/2006/relationships/slideLayout" Target="../slideLayouts/slideLayout44.xml"/><Relationship Id="rId42" Type="http://schemas.openxmlformats.org/officeDocument/2006/relationships/slideLayout" Target="../slideLayouts/slideLayout52.xml"/><Relationship Id="rId47" Type="http://schemas.openxmlformats.org/officeDocument/2006/relationships/slideLayout" Target="../slideLayouts/slideLayout57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42.xml"/><Relationship Id="rId37" Type="http://schemas.openxmlformats.org/officeDocument/2006/relationships/slideLayout" Target="../slideLayouts/slideLayout47.xml"/><Relationship Id="rId40" Type="http://schemas.openxmlformats.org/officeDocument/2006/relationships/slideLayout" Target="../slideLayouts/slideLayout50.xml"/><Relationship Id="rId45" Type="http://schemas.openxmlformats.org/officeDocument/2006/relationships/slideLayout" Target="../slideLayouts/slideLayout55.xml"/><Relationship Id="rId53" Type="http://schemas.openxmlformats.org/officeDocument/2006/relationships/image" Target="../media/image8.png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54.xml"/><Relationship Id="rId52" Type="http://schemas.openxmlformats.org/officeDocument/2006/relationships/image" Target="../media/image7.sv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Relationship Id="rId22" Type="http://schemas.openxmlformats.org/officeDocument/2006/relationships/slideLayout" Target="../slideLayouts/slideLayout32.xml"/><Relationship Id="rId27" Type="http://schemas.openxmlformats.org/officeDocument/2006/relationships/slideLayout" Target="../slideLayouts/slideLayout37.xml"/><Relationship Id="rId30" Type="http://schemas.openxmlformats.org/officeDocument/2006/relationships/slideLayout" Target="../slideLayouts/slideLayout40.xml"/><Relationship Id="rId35" Type="http://schemas.openxmlformats.org/officeDocument/2006/relationships/slideLayout" Target="../slideLayouts/slideLayout45.xml"/><Relationship Id="rId43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58.xml"/><Relationship Id="rId8" Type="http://schemas.openxmlformats.org/officeDocument/2006/relationships/slideLayout" Target="../slideLayouts/slideLayout18.xml"/><Relationship Id="rId51" Type="http://schemas.openxmlformats.org/officeDocument/2006/relationships/image" Target="../media/image6.png"/><Relationship Id="rId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5" Type="http://schemas.openxmlformats.org/officeDocument/2006/relationships/slideLayout" Target="../slideLayouts/slideLayout35.xml"/><Relationship Id="rId33" Type="http://schemas.openxmlformats.org/officeDocument/2006/relationships/slideLayout" Target="../slideLayouts/slideLayout43.xml"/><Relationship Id="rId38" Type="http://schemas.openxmlformats.org/officeDocument/2006/relationships/slideLayout" Target="../slideLayouts/slideLayout48.xml"/><Relationship Id="rId46" Type="http://schemas.openxmlformats.org/officeDocument/2006/relationships/slideLayout" Target="../slideLayouts/slideLayout56.xml"/><Relationship Id="rId20" Type="http://schemas.openxmlformats.org/officeDocument/2006/relationships/slideLayout" Target="../slideLayouts/slideLayout30.xml"/><Relationship Id="rId41" Type="http://schemas.openxmlformats.org/officeDocument/2006/relationships/slideLayout" Target="../slideLayouts/slideLayout51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5.xml"/><Relationship Id="rId23" Type="http://schemas.openxmlformats.org/officeDocument/2006/relationships/slideLayout" Target="../slideLayouts/slideLayout33.xml"/><Relationship Id="rId28" Type="http://schemas.openxmlformats.org/officeDocument/2006/relationships/slideLayout" Target="../slideLayouts/slideLayout38.xml"/><Relationship Id="rId36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19B218-04A9-4993-8BD4-D28E8AFE9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246719"/>
            <a:ext cx="9272656" cy="12144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458669A-0F64-4FCF-A813-53B1C83478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8928" y="1461155"/>
            <a:ext cx="11054144" cy="47158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</a:extLst>
          </p:cNvPr>
          <p:cNvSpPr txBox="1"/>
          <p:nvPr userDrawn="1"/>
        </p:nvSpPr>
        <p:spPr>
          <a:xfrm>
            <a:off x="4918710" y="6430297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>
                <a:latin typeface="+mj-lt"/>
              </a:rPr>
              <a:t>©2024 WPC. </a:t>
            </a:r>
            <a:r>
              <a:rPr lang="it-IT" sz="900" err="1">
                <a:latin typeface="+mj-lt"/>
              </a:rPr>
              <a:t>All</a:t>
            </a:r>
            <a:r>
              <a:rPr lang="it-IT" sz="900">
                <a:latin typeface="+mj-lt"/>
              </a:rPr>
              <a:t> </a:t>
            </a:r>
            <a:r>
              <a:rPr lang="it-IT" sz="900" err="1">
                <a:latin typeface="+mj-lt"/>
              </a:rPr>
              <a:t>rights</a:t>
            </a:r>
            <a:r>
              <a:rPr lang="it-IT" sz="900">
                <a:latin typeface="+mj-lt"/>
              </a:rPr>
              <a:t> </a:t>
            </a:r>
            <a:r>
              <a:rPr lang="it-IT" sz="900" err="1">
                <a:latin typeface="+mj-lt"/>
              </a:rPr>
              <a:t>reserved</a:t>
            </a:r>
            <a:r>
              <a:rPr lang="it-IT" sz="900">
                <a:latin typeface="+mj-lt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</a:extLst>
          </p:cNvPr>
          <p:cNvSpPr/>
          <p:nvPr userDrawn="1"/>
        </p:nvSpPr>
        <p:spPr>
          <a:xfrm>
            <a:off x="11669895" y="6392198"/>
            <a:ext cx="329513" cy="329513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540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0E2A6B-A809-4840-BF14-8648BC0BDF87}" type="slidenum">
              <a:rPr lang="id-ID" sz="1100" b="1" smtClean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id-ID" sz="11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40" y="6468393"/>
            <a:ext cx="1084371" cy="156024"/>
          </a:xfrm>
          <a:prstGeom prst="rect">
            <a:avLst/>
          </a:prstGeom>
        </p:spPr>
      </p:pic>
      <p:pic>
        <p:nvPicPr>
          <p:cNvPr id="9" name="Immagine 8" descr="Immagine che contiene lampada, Neon, Elementi grafici, arte&#10;&#10;Descrizione generata automaticamente">
            <a:extLst>
              <a:ext uri="{FF2B5EF4-FFF2-40B4-BE49-F238E27FC236}">
                <a16:creationId xmlns:a16="http://schemas.microsoft.com/office/drawing/2014/main" id="{59073E3B-7810-4110-9CA6-C09C305E6426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2087" y="246718"/>
            <a:ext cx="1869317" cy="57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186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rgbClr val="BD2716"/>
          </a:solidFill>
          <a:latin typeface="Montserrat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C71B3C-B29B-582F-4C8D-24F39CF95DE4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 rot="5400000">
            <a:off x="13652855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52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</p:sldLayoutIdLst>
  <p:transition>
    <p:fade/>
  </p:transition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6.png"/><Relationship Id="rId4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5" Type="http://schemas.openxmlformats.org/officeDocument/2006/relationships/image" Target="../media/image79.sv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tmp"/><Relationship Id="rId2" Type="http://schemas.openxmlformats.org/officeDocument/2006/relationships/hyperlink" Target="https://www.nuget.org/packages/Microsoft.Fabric.Api/1.0.0-beta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hyperlink" Target="http://www.innovazionefvg.net/" TargetMode="External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hyperlink" Target="http://www.marcopozzan.it/" TargetMode="External"/><Relationship Id="rId10" Type="http://schemas.openxmlformats.org/officeDocument/2006/relationships/image" Target="../media/image51.png"/><Relationship Id="rId4" Type="http://schemas.openxmlformats.org/officeDocument/2006/relationships/hyperlink" Target="mailto:Marco.pozzan@regolofarm.com" TargetMode="External"/><Relationship Id="rId9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5">
            <a:extLst>
              <a:ext uri="{FF2B5EF4-FFF2-40B4-BE49-F238E27FC236}">
                <a16:creationId xmlns:a16="http://schemas.microsoft.com/office/drawing/2014/main" id="{46282586-0CCF-E713-9D1F-B7866991C6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522" y="1329915"/>
            <a:ext cx="10515600" cy="1574044"/>
          </a:xfrm>
        </p:spPr>
        <p:txBody>
          <a:bodyPr/>
          <a:lstStyle/>
          <a:p>
            <a:r>
              <a:rPr lang="it-IT">
                <a:latin typeface="Montserrat"/>
              </a:rPr>
              <a:t>COPILOT IN MICROSOFT FABRIC</a:t>
            </a:r>
            <a:endParaRPr lang="it-IT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135A6E-9C06-4ECF-C9C9-8654D23DC629}"/>
              </a:ext>
            </a:extLst>
          </p:cNvPr>
          <p:cNvSpPr txBox="1"/>
          <p:nvPr/>
        </p:nvSpPr>
        <p:spPr>
          <a:xfrm>
            <a:off x="1095847" y="2837284"/>
            <a:ext cx="41433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chemeClr val="bg1"/>
                </a:solidFill>
              </a:rPr>
              <a:t>MARCO PARENZAN</a:t>
            </a:r>
          </a:p>
          <a:p>
            <a:r>
              <a:rPr lang="it-IT" sz="2400" b="1" dirty="0">
                <a:solidFill>
                  <a:schemeClr val="bg1"/>
                </a:solidFill>
              </a:rPr>
              <a:t>MARCO POZZAN</a:t>
            </a:r>
          </a:p>
        </p:txBody>
      </p:sp>
    </p:spTree>
    <p:extLst>
      <p:ext uri="{BB962C8B-B14F-4D97-AF65-F5344CB8AC3E}">
        <p14:creationId xmlns:p14="http://schemas.microsoft.com/office/powerpoint/2010/main" val="1690921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EADB26D-FD27-A351-B826-2BA679DC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163475"/>
            <a:ext cx="9272656" cy="1214436"/>
          </a:xfrm>
        </p:spPr>
        <p:txBody>
          <a:bodyPr/>
          <a:lstStyle/>
          <a:p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in </a:t>
            </a:r>
            <a:r>
              <a:rPr lang="it-IT" err="1">
                <a:latin typeface="Montserrat"/>
              </a:rPr>
              <a:t>Fabric</a:t>
            </a:r>
            <a:endParaRPr lang="it-IT" err="1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5E573C07-6469-7672-5822-6BCED1E00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108316"/>
            <a:ext cx="11060179" cy="193100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>
                <a:ea typeface="+mj-lt"/>
                <a:cs typeface="+mj-lt"/>
              </a:rPr>
              <a:t>Dotare gli utenti aziendali di capacità di elaborazione dei dati sta diventando altamente auspicabile per far fronte alla crescita esponenziale dei dati in termini di volume e diversità e per trasformare le aziende in </a:t>
            </a:r>
            <a:r>
              <a:rPr lang="it-IT" b="1">
                <a:ea typeface="+mj-lt"/>
                <a:cs typeface="+mj-lt"/>
              </a:rPr>
              <a:t>imprese data </a:t>
            </a:r>
            <a:r>
              <a:rPr lang="it-IT" b="1" err="1">
                <a:ea typeface="+mj-lt"/>
                <a:cs typeface="+mj-lt"/>
              </a:rPr>
              <a:t>driven</a:t>
            </a:r>
            <a:r>
              <a:rPr lang="it-IT">
                <a:ea typeface="+mj-lt"/>
                <a:cs typeface="+mj-lt"/>
              </a:rPr>
              <a:t>. </a:t>
            </a:r>
          </a:p>
          <a:p>
            <a:r>
              <a:rPr lang="it-IT" err="1">
                <a:ea typeface="+mj-lt"/>
                <a:cs typeface="+mj-lt"/>
              </a:rPr>
              <a:t>Copilot</a:t>
            </a:r>
            <a:r>
              <a:rPr lang="it-IT">
                <a:ea typeface="+mj-lt"/>
                <a:cs typeface="+mj-lt"/>
              </a:rPr>
              <a:t> in </a:t>
            </a:r>
            <a:r>
              <a:rPr lang="it-IT" err="1">
                <a:ea typeface="+mj-lt"/>
                <a:cs typeface="+mj-lt"/>
              </a:rPr>
              <a:t>Fabric</a:t>
            </a:r>
            <a:r>
              <a:rPr lang="it-IT">
                <a:ea typeface="+mj-lt"/>
                <a:cs typeface="+mj-lt"/>
              </a:rPr>
              <a:t> diventerà un grande facilitatore verso il raggiungimento di questo obiettivo. </a:t>
            </a:r>
            <a:r>
              <a:rPr lang="it-IT" err="1">
                <a:ea typeface="+mj-lt"/>
                <a:cs typeface="+mj-lt"/>
              </a:rPr>
              <a:t>Copilot</a:t>
            </a:r>
            <a:r>
              <a:rPr lang="it-IT">
                <a:ea typeface="+mj-lt"/>
                <a:cs typeface="+mj-lt"/>
              </a:rPr>
              <a:t> è stato progettato per tutti i carichi di lavoro </a:t>
            </a:r>
            <a:r>
              <a:rPr lang="it-IT" err="1">
                <a:ea typeface="+mj-lt"/>
                <a:cs typeface="+mj-lt"/>
              </a:rPr>
              <a:t>Fabric</a:t>
            </a:r>
            <a:r>
              <a:rPr lang="it-IT">
                <a:ea typeface="+mj-lt"/>
                <a:cs typeface="+mj-lt"/>
              </a:rPr>
              <a:t>:</a:t>
            </a:r>
            <a:r>
              <a:rPr lang="it-IT" b="1">
                <a:ea typeface="+mj-lt"/>
                <a:cs typeface="+mj-lt"/>
              </a:rPr>
              <a:t> Data </a:t>
            </a:r>
            <a:r>
              <a:rPr lang="it-IT" b="1" err="1">
                <a:ea typeface="+mj-lt"/>
                <a:cs typeface="+mj-lt"/>
              </a:rPr>
              <a:t>Factory</a:t>
            </a:r>
            <a:r>
              <a:rPr lang="it-IT" b="1">
                <a:ea typeface="+mj-lt"/>
                <a:cs typeface="+mj-lt"/>
              </a:rPr>
              <a:t>, Data Engineering, Data Science e Power BI</a:t>
            </a:r>
            <a:r>
              <a:rPr lang="it-IT">
                <a:ea typeface="+mj-lt"/>
                <a:cs typeface="+mj-lt"/>
              </a:rPr>
              <a:t> per facilitare a ogni persona il raggiungimento dei risultati desiderati in termini di dati.</a:t>
            </a:r>
            <a:endParaRPr lang="it-IT">
              <a:cs typeface="Calibri Light"/>
            </a:endParaRPr>
          </a:p>
        </p:txBody>
      </p:sp>
      <p:graphicFrame>
        <p:nvGraphicFramePr>
          <p:cNvPr id="23" name="Tabella 22">
            <a:extLst>
              <a:ext uri="{FF2B5EF4-FFF2-40B4-BE49-F238E27FC236}">
                <a16:creationId xmlns:a16="http://schemas.microsoft.com/office/drawing/2014/main" id="{459E9197-7A8A-76EF-29EC-63E3B0659A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7202353"/>
              </p:ext>
            </p:extLst>
          </p:nvPr>
        </p:nvGraphicFramePr>
        <p:xfrm>
          <a:off x="1121613" y="3040393"/>
          <a:ext cx="10306488" cy="3246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6622">
                  <a:extLst>
                    <a:ext uri="{9D8B030D-6E8A-4147-A177-3AD203B41FA5}">
                      <a16:colId xmlns:a16="http://schemas.microsoft.com/office/drawing/2014/main" val="2919664356"/>
                    </a:ext>
                  </a:extLst>
                </a:gridCol>
                <a:gridCol w="2576622">
                  <a:extLst>
                    <a:ext uri="{9D8B030D-6E8A-4147-A177-3AD203B41FA5}">
                      <a16:colId xmlns:a16="http://schemas.microsoft.com/office/drawing/2014/main" val="3330762078"/>
                    </a:ext>
                  </a:extLst>
                </a:gridCol>
                <a:gridCol w="2576622">
                  <a:extLst>
                    <a:ext uri="{9D8B030D-6E8A-4147-A177-3AD203B41FA5}">
                      <a16:colId xmlns:a16="http://schemas.microsoft.com/office/drawing/2014/main" val="2887573541"/>
                    </a:ext>
                  </a:extLst>
                </a:gridCol>
                <a:gridCol w="2576622">
                  <a:extLst>
                    <a:ext uri="{9D8B030D-6E8A-4147-A177-3AD203B41FA5}">
                      <a16:colId xmlns:a16="http://schemas.microsoft.com/office/drawing/2014/main" val="1068005631"/>
                    </a:ext>
                  </a:extLst>
                </a:gridCol>
              </a:tblGrid>
              <a:tr h="863592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>
                          <a:solidFill>
                            <a:schemeClr val="tx1"/>
                          </a:solidFill>
                        </a:rPr>
                        <a:t>Data Engineering</a:t>
                      </a: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endParaRPr lang="it-IT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Data Science</a:t>
                      </a:r>
                      <a:endParaRPr lang="it-IT" sz="1800" b="1" i="0" u="none" strike="noStrike" noProof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Power BI</a:t>
                      </a:r>
                      <a:endParaRPr lang="it-IT" sz="1800" b="1" i="0" u="none" strike="noStrike" noProof="0">
                        <a:solidFill>
                          <a:srgbClr val="FFFFFF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Data </a:t>
                      </a:r>
                      <a:r>
                        <a:rPr lang="it-IT" sz="1800" b="1" i="0" u="none" strike="noStrike" noProof="0" err="1">
                          <a:solidFill>
                            <a:schemeClr val="tx1"/>
                          </a:solidFill>
                          <a:latin typeface="Calibri"/>
                        </a:rPr>
                        <a:t>Factory</a:t>
                      </a:r>
                      <a:endParaRPr lang="it-IT" sz="1800" b="1" i="0" u="none" strike="noStrike" noProof="0">
                        <a:solidFill>
                          <a:schemeClr val="tx1"/>
                        </a:solidFill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63129"/>
                  </a:ext>
                </a:extLst>
              </a:tr>
              <a:tr h="231841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it-IT" sz="1300"/>
                        <a:t>Supporto Prompt Notebook per:</a:t>
                      </a:r>
                    </a:p>
                    <a:p>
                      <a:pPr marL="0" lvl="0" indent="0" algn="ctr">
                        <a:buNone/>
                      </a:pPr>
                      <a:endParaRPr lang="it-IT" sz="1300"/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Caricare dati in data frame (</a:t>
                      </a:r>
                      <a:r>
                        <a:rPr lang="it-IT" sz="1200" err="1"/>
                        <a:t>PySpark</a:t>
                      </a:r>
                      <a:r>
                        <a:rPr lang="it-IT" sz="1200"/>
                        <a:t> &amp; </a:t>
                      </a:r>
                      <a:r>
                        <a:rPr lang="it-IT" sz="1200" err="1"/>
                        <a:t>Pandas</a:t>
                      </a:r>
                      <a:r>
                        <a:rPr lang="it-IT" sz="1200"/>
                        <a:t>)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Eseguire trasformazioni 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Generazione codice</a:t>
                      </a:r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Data </a:t>
                      </a:r>
                      <a:r>
                        <a:rPr lang="it-IT" sz="1200" err="1"/>
                        <a:t>visualization</a:t>
                      </a:r>
                      <a:endParaRPr lang="it-IT" sz="1200"/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Portare dati nel </a:t>
                      </a:r>
                      <a:r>
                        <a:rPr lang="it-IT" sz="1200" err="1"/>
                        <a:t>Lakehouse</a:t>
                      </a:r>
                      <a:endParaRPr lang="it-IT" sz="1200"/>
                    </a:p>
                    <a:p>
                      <a:pPr marL="342900" lvl="0" indent="-342900" algn="l">
                        <a:buFont typeface="Arial"/>
                        <a:buChar char="•"/>
                      </a:pPr>
                      <a:r>
                        <a:rPr lang="it-IT" sz="1200"/>
                        <a:t>Supporto per </a:t>
                      </a:r>
                      <a:r>
                        <a:rPr lang="it-IT" sz="1200" err="1"/>
                        <a:t>SynapseML</a:t>
                      </a:r>
                      <a:r>
                        <a:rPr lang="it-IT" sz="1200"/>
                        <a:t> LLM API (endpoint Azure OpenAI </a:t>
                      </a:r>
                      <a:r>
                        <a:rPr lang="it-IT" sz="1200" err="1"/>
                        <a:t>built</a:t>
                      </a:r>
                      <a:r>
                        <a:rPr lang="it-IT" sz="1200"/>
                        <a:t>-in)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endParaRPr lang="it-IT" sz="1300"/>
                    </a:p>
                  </a:txBody>
                  <a:tcPr>
                    <a:solidFill>
                      <a:srgbClr val="EEC9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Supporto Prompt Notebook per: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3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Generare classificazioni, forecasting, rilevazione anomalie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M/L model training con dati D/F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Generazione Codice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Data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visualization</a:t>
                      </a:r>
                      <a:endParaRPr lang="en-US" sz="1200" b="0" i="0" u="none" strike="noStrike" noProof="0" err="1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Spiegazione codice step by step 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Consigli in base al contesto specifico</a:t>
                      </a:r>
                    </a:p>
                  </a:txBody>
                  <a:tcPr>
                    <a:solidFill>
                      <a:srgbClr val="EEC9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Supporto Prompt Notebook per: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3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Consigli in base al data model 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Creare pagine da prompt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Informazioni utili in linguaggio naturale a partire da una domanda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Supporto Data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Visualization</a:t>
                      </a: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Genera  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DAX</a:t>
                      </a:r>
                    </a:p>
                  </a:txBody>
                  <a:tcPr>
                    <a:solidFill>
                      <a:srgbClr val="EEC9C5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3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Supporto Prompt Notebook per:</a:t>
                      </a: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it-IT" sz="13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Connessione data source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Join,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filtry</a:t>
                      </a: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, cambio tipi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Lookup</a:t>
                      </a: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sorting</a:t>
                      </a: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grouping</a:t>
                      </a: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it-IT" sz="12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unions</a:t>
                      </a: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...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Descrizione query</a:t>
                      </a:r>
                    </a:p>
                    <a:p>
                      <a:pPr marL="342900" lvl="0" indent="-342900" algn="l">
                        <a:buClr>
                          <a:srgbClr val="000000"/>
                        </a:buClr>
                        <a:buFont typeface="Arial,Sans-Serif"/>
                        <a:buChar char="•"/>
                      </a:pPr>
                      <a:r>
                        <a:rPr lang="it-IT" sz="12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Generazione tabelle</a:t>
                      </a:r>
                      <a:endParaRPr lang="en-US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0" lvl="0" indent="0" algn="l">
                        <a:buClr>
                          <a:srgbClr val="000000"/>
                        </a:buClr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E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99822"/>
                  </a:ext>
                </a:extLst>
              </a:tr>
            </a:tbl>
          </a:graphicData>
        </a:graphic>
      </p:graphicFrame>
      <p:pic>
        <p:nvPicPr>
          <p:cNvPr id="24" name="Immagine 23" descr="Data Factory">
            <a:extLst>
              <a:ext uri="{FF2B5EF4-FFF2-40B4-BE49-F238E27FC236}">
                <a16:creationId xmlns:a16="http://schemas.microsoft.com/office/drawing/2014/main" id="{52FE1D37-B882-DAD3-0A5D-15C9F3768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1189" y="3327826"/>
            <a:ext cx="329132" cy="340894"/>
          </a:xfrm>
          <a:prstGeom prst="rect">
            <a:avLst/>
          </a:prstGeom>
        </p:spPr>
      </p:pic>
      <p:pic>
        <p:nvPicPr>
          <p:cNvPr id="25" name="Immagine 24" descr="Power BI">
            <a:extLst>
              <a:ext uri="{FF2B5EF4-FFF2-40B4-BE49-F238E27FC236}">
                <a16:creationId xmlns:a16="http://schemas.microsoft.com/office/drawing/2014/main" id="{FDD8028F-900C-1969-60EB-6A2D8CB39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7604" y="3302636"/>
            <a:ext cx="322730" cy="340895"/>
          </a:xfrm>
          <a:prstGeom prst="rect">
            <a:avLst/>
          </a:prstGeom>
        </p:spPr>
      </p:pic>
      <p:pic>
        <p:nvPicPr>
          <p:cNvPr id="26" name="Immagine 25" descr="Synapse Data Science">
            <a:extLst>
              <a:ext uri="{FF2B5EF4-FFF2-40B4-BE49-F238E27FC236}">
                <a16:creationId xmlns:a16="http://schemas.microsoft.com/office/drawing/2014/main" id="{83743F85-4BB7-4680-B48A-18BF93578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448" y="3327826"/>
            <a:ext cx="335536" cy="340894"/>
          </a:xfrm>
          <a:prstGeom prst="rect">
            <a:avLst/>
          </a:prstGeom>
        </p:spPr>
      </p:pic>
      <p:pic>
        <p:nvPicPr>
          <p:cNvPr id="27" name="Immagine 26" descr="Synapse Data Engineering">
            <a:extLst>
              <a:ext uri="{FF2B5EF4-FFF2-40B4-BE49-F238E27FC236}">
                <a16:creationId xmlns:a16="http://schemas.microsoft.com/office/drawing/2014/main" id="{C4C2064C-8D2B-2E3D-C1FB-64DFD63954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0414" y="3308932"/>
            <a:ext cx="316327" cy="34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624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BCE29D3-841E-43FD-A0DA-A73D39D6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365126"/>
            <a:ext cx="10515600" cy="870700"/>
          </a:xfrm>
        </p:spPr>
        <p:txBody>
          <a:bodyPr>
            <a:normAutofit/>
          </a:bodyPr>
          <a:lstStyle/>
          <a:p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per Data Science e Data Engineering</a:t>
            </a:r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A5161FB-6363-E760-4404-22B7D38BE4B7}"/>
              </a:ext>
            </a:extLst>
          </p:cNvPr>
          <p:cNvSpPr txBox="1"/>
          <p:nvPr/>
        </p:nvSpPr>
        <p:spPr>
          <a:xfrm>
            <a:off x="679992" y="1320938"/>
            <a:ext cx="7279505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it-IT" sz="2000">
                <a:ea typeface="+mn-lt"/>
                <a:cs typeface="+mn-lt"/>
              </a:rPr>
              <a:t>Con </a:t>
            </a:r>
            <a:r>
              <a:rPr lang="it-IT" sz="2000" err="1">
                <a:ea typeface="+mn-lt"/>
                <a:cs typeface="+mn-lt"/>
              </a:rPr>
              <a:t>Copilot</a:t>
            </a:r>
            <a:r>
              <a:rPr lang="it-IT" sz="2000">
                <a:ea typeface="+mn-lt"/>
                <a:cs typeface="+mn-lt"/>
              </a:rPr>
              <a:t> puoi chattare con un assistente AI che può aiutarti a gestire le attività di analisi e visualizzazione dei dati</a:t>
            </a:r>
            <a:r>
              <a:rPr lang="it-IT" sz="2000" b="0" i="0">
                <a:effectLst/>
                <a:ea typeface="+mn-lt"/>
                <a:cs typeface="+mn-lt"/>
              </a:rPr>
              <a:t>. </a:t>
            </a:r>
            <a:endParaRPr lang="it-IT">
              <a:ea typeface="+mn-lt"/>
              <a:cs typeface="+mn-lt"/>
            </a:endParaRPr>
          </a:p>
          <a:p>
            <a:pPr algn="just"/>
            <a:endParaRPr lang="it-IT" sz="2000">
              <a:ea typeface="+mn-lt"/>
              <a:cs typeface="+mn-lt"/>
            </a:endParaRPr>
          </a:p>
          <a:p>
            <a:pPr algn="just"/>
            <a:r>
              <a:rPr lang="it-IT" sz="2000">
                <a:ea typeface="+mn-lt"/>
                <a:cs typeface="+mn-lt"/>
              </a:rPr>
              <a:t>È possibile porre domande sulle tabelle </a:t>
            </a:r>
            <a:r>
              <a:rPr lang="it-IT" sz="2000" err="1">
                <a:ea typeface="+mn-lt"/>
                <a:cs typeface="+mn-lt"/>
              </a:rPr>
              <a:t>Lakehouse</a:t>
            </a:r>
            <a:r>
              <a:rPr lang="it-IT" sz="2000" b="0" i="0">
                <a:effectLst/>
                <a:ea typeface="+mn-lt"/>
                <a:cs typeface="+mn-lt"/>
              </a:rPr>
              <a:t>, </a:t>
            </a:r>
            <a:r>
              <a:rPr lang="it-IT" sz="2000">
                <a:ea typeface="+mn-lt"/>
                <a:cs typeface="+mn-lt"/>
              </a:rPr>
              <a:t>sui set di dati di Power BI o sui frame di dati Panda/Spark all'interno dei notebook</a:t>
            </a:r>
            <a:r>
              <a:rPr lang="it-IT" sz="2000" b="0" i="0">
                <a:effectLst/>
                <a:ea typeface="+mn-lt"/>
                <a:cs typeface="+mn-lt"/>
              </a:rPr>
              <a:t>. </a:t>
            </a:r>
            <a:endParaRPr lang="it-IT">
              <a:ea typeface="+mn-lt"/>
              <a:cs typeface="+mn-lt"/>
            </a:endParaRPr>
          </a:p>
          <a:p>
            <a:pPr algn="just"/>
            <a:endParaRPr lang="it-IT" sz="2000">
              <a:ea typeface="+mn-lt"/>
              <a:cs typeface="+mn-lt"/>
            </a:endParaRPr>
          </a:p>
          <a:p>
            <a:pPr algn="just"/>
            <a:r>
              <a:rPr lang="it-IT" sz="2000" err="1">
                <a:ea typeface="+mn-lt"/>
                <a:cs typeface="+mn-lt"/>
              </a:rPr>
              <a:t>Copilot</a:t>
            </a:r>
            <a:r>
              <a:rPr lang="it-IT" sz="2000">
                <a:ea typeface="+mn-lt"/>
                <a:cs typeface="+mn-lt"/>
              </a:rPr>
              <a:t> risponde in linguaggio naturale o in frammenti di codice</a:t>
            </a:r>
            <a:r>
              <a:rPr lang="it-IT" sz="2000" b="0" i="0">
                <a:effectLst/>
                <a:ea typeface="+mn-lt"/>
                <a:cs typeface="+mn-lt"/>
              </a:rPr>
              <a:t>. </a:t>
            </a:r>
            <a:endParaRPr lang="it-IT">
              <a:ea typeface="+mn-lt"/>
              <a:cs typeface="+mn-lt"/>
            </a:endParaRPr>
          </a:p>
          <a:p>
            <a:pPr algn="just"/>
            <a:endParaRPr lang="it-IT" sz="2000">
              <a:ea typeface="+mn-lt"/>
              <a:cs typeface="+mn-lt"/>
            </a:endParaRPr>
          </a:p>
          <a:p>
            <a:pPr algn="just"/>
            <a:r>
              <a:rPr lang="it-IT" sz="2000" err="1">
                <a:ea typeface="+mn-lt"/>
                <a:cs typeface="+mn-lt"/>
              </a:rPr>
              <a:t>Copilot</a:t>
            </a:r>
            <a:r>
              <a:rPr lang="it-IT" sz="2000">
                <a:ea typeface="+mn-lt"/>
                <a:cs typeface="+mn-lt"/>
              </a:rPr>
              <a:t> può anche generare codice specifico per i dati, </a:t>
            </a:r>
            <a:r>
              <a:rPr lang="it-IT" sz="2000" b="0" i="0">
                <a:effectLst/>
                <a:ea typeface="+mn-lt"/>
                <a:cs typeface="+mn-lt"/>
              </a:rPr>
              <a:t>a </a:t>
            </a:r>
            <a:r>
              <a:rPr lang="it-IT" sz="2000">
                <a:ea typeface="+mn-lt"/>
                <a:cs typeface="+mn-lt"/>
              </a:rPr>
              <a:t>seconda dell'attività</a:t>
            </a:r>
            <a:r>
              <a:rPr lang="it-IT" sz="2000" b="0" i="0">
                <a:effectLst/>
                <a:ea typeface="+mn-lt"/>
                <a:cs typeface="+mn-lt"/>
              </a:rPr>
              <a:t>. </a:t>
            </a:r>
            <a:r>
              <a:rPr lang="it-IT" sz="2000">
                <a:ea typeface="+mn-lt"/>
                <a:cs typeface="+mn-lt"/>
              </a:rPr>
              <a:t>Ad esempio, </a:t>
            </a:r>
            <a:r>
              <a:rPr lang="it-IT" sz="2000" err="1">
                <a:ea typeface="+mn-lt"/>
                <a:cs typeface="+mn-lt"/>
              </a:rPr>
              <a:t>Copilot</a:t>
            </a:r>
            <a:r>
              <a:rPr lang="it-IT" sz="2000">
                <a:ea typeface="+mn-lt"/>
                <a:cs typeface="+mn-lt"/>
              </a:rPr>
              <a:t> può generare codice per: </a:t>
            </a:r>
            <a:endParaRPr lang="it-IT">
              <a:ea typeface="+mn-lt"/>
              <a:cs typeface="+mn-lt"/>
            </a:endParaRPr>
          </a:p>
          <a:p>
            <a:pPr algn="just"/>
            <a:endParaRPr lang="it-IT" sz="2000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Creazione di grafici </a:t>
            </a:r>
            <a:endParaRPr lang="it-IT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Filtraggio dei dati </a:t>
            </a:r>
            <a:endParaRPr lang="it-IT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Applicazione di trasformazioni </a:t>
            </a:r>
            <a:endParaRPr lang="it-IT">
              <a:ea typeface="+mn-lt"/>
              <a:cs typeface="+mn-lt"/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000">
                <a:ea typeface="+mn-lt"/>
                <a:cs typeface="+mn-lt"/>
              </a:rPr>
              <a:t>Modelli di machine learning</a:t>
            </a:r>
            <a:endParaRPr lang="it-IT">
              <a:cs typeface="Calibri"/>
            </a:endParaRPr>
          </a:p>
        </p:txBody>
      </p:sp>
      <p:pic>
        <p:nvPicPr>
          <p:cNvPr id="2" name="Immagine 1" descr="Microsoft Fabric">
            <a:extLst>
              <a:ext uri="{FF2B5EF4-FFF2-40B4-BE49-F238E27FC236}">
                <a16:creationId xmlns:a16="http://schemas.microsoft.com/office/drawing/2014/main" id="{0F3BAF74-43E5-4980-8675-202733E20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510" y="1884510"/>
            <a:ext cx="3095385" cy="308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90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BCE29D3-841E-43FD-A0DA-A73D39D6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365126"/>
            <a:ext cx="10515600" cy="870700"/>
          </a:xfrm>
        </p:spPr>
        <p:txBody>
          <a:bodyPr>
            <a:normAutofit/>
          </a:bodyPr>
          <a:lstStyle/>
          <a:p>
            <a:r>
              <a:rPr lang="it-IT">
                <a:latin typeface="Montserrat"/>
              </a:rPr>
              <a:t>Installazione di </a:t>
            </a:r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in Notebook</a:t>
            </a:r>
            <a:endParaRPr lang="it-IT" sz="3200" b="1">
              <a:latin typeface="Montserrat" pitchFamily="2" charset="0"/>
            </a:endParaRPr>
          </a:p>
        </p:txBody>
      </p:sp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2032A47D-B455-DB57-29B8-C2F19C712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291" y="1580205"/>
            <a:ext cx="10025416" cy="301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627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ABCE29D3-841E-43FD-A0DA-A73D39D6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365126"/>
            <a:ext cx="10515600" cy="870700"/>
          </a:xfrm>
        </p:spPr>
        <p:txBody>
          <a:bodyPr>
            <a:normAutofit/>
          </a:bodyPr>
          <a:lstStyle/>
          <a:p>
            <a:r>
              <a:rPr lang="it-IT">
                <a:latin typeface="Montserrat"/>
              </a:rPr>
              <a:t>Invoca </a:t>
            </a:r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con %%chat</a:t>
            </a:r>
            <a:endParaRPr lang="it-IT" sz="3200" b="1">
              <a:latin typeface="Montserrat" pitchFamily="2" charset="0"/>
            </a:endParaRPr>
          </a:p>
        </p:txBody>
      </p:sp>
      <p:pic>
        <p:nvPicPr>
          <p:cNvPr id="2" name="Immagine 1" descr="Immagine che contiene testo, schermata, Carattere, documento&#10;&#10;Descrizione generata automaticamente">
            <a:extLst>
              <a:ext uri="{FF2B5EF4-FFF2-40B4-BE49-F238E27FC236}">
                <a16:creationId xmlns:a16="http://schemas.microsoft.com/office/drawing/2014/main" id="{354F9D42-0CD4-643A-B95E-8D88F02B2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672" y="1183477"/>
            <a:ext cx="9265664" cy="5086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72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29818D0-DB2D-DC11-D7A2-131A75E9B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233" y="1100531"/>
            <a:ext cx="7950833" cy="5392478"/>
          </a:xfrm>
          <a:prstGeom prst="rect">
            <a:avLst/>
          </a:prstGeom>
        </p:spPr>
      </p:pic>
      <p:sp>
        <p:nvSpPr>
          <p:cNvPr id="7" name="Titolo 1">
            <a:extLst>
              <a:ext uri="{FF2B5EF4-FFF2-40B4-BE49-F238E27FC236}">
                <a16:creationId xmlns:a16="http://schemas.microsoft.com/office/drawing/2014/main" id="{A4A38D5D-29E3-C57E-B8E2-D6B009C87935}"/>
              </a:ext>
            </a:extLst>
          </p:cNvPr>
          <p:cNvSpPr txBox="1">
            <a:spLocks/>
          </p:cNvSpPr>
          <p:nvPr/>
        </p:nvSpPr>
        <p:spPr>
          <a:xfrm>
            <a:off x="568928" y="365126"/>
            <a:ext cx="10515600" cy="870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it-IT">
                <a:latin typeface="Montserrat"/>
              </a:rPr>
              <a:t>Invoca </a:t>
            </a:r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con %%chat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1897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6A4D07CD-6A75-29E2-2A28-0A38788818E6}"/>
              </a:ext>
            </a:extLst>
          </p:cNvPr>
          <p:cNvSpPr/>
          <p:nvPr/>
        </p:nvSpPr>
        <p:spPr>
          <a:xfrm>
            <a:off x="9289143" y="1762563"/>
            <a:ext cx="2902857" cy="5095437"/>
          </a:xfrm>
          <a:prstGeom prst="rect">
            <a:avLst/>
          </a:prstGeom>
          <a:gradFill flip="none" rotWithShape="1"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BCE29D3-841E-43FD-A0DA-A73D39D6D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246719"/>
            <a:ext cx="9272656" cy="1214436"/>
          </a:xfrm>
        </p:spPr>
        <p:txBody>
          <a:bodyPr>
            <a:noAutofit/>
          </a:bodyPr>
          <a:lstStyle/>
          <a:p>
            <a:r>
              <a:rPr lang="it-IT" err="1">
                <a:latin typeface="Montserrat"/>
              </a:rPr>
              <a:t>Copilot</a:t>
            </a:r>
            <a:r>
              <a:rPr lang="it-IT">
                <a:latin typeface="Montserrat"/>
              </a:rPr>
              <a:t> su Power BI</a:t>
            </a:r>
            <a:endParaRPr lang="it-IT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16B760A1-EBD6-3F01-2027-72DD5C5A1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7703" y="1460394"/>
            <a:ext cx="4703387" cy="197085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it-IT"/>
              <a:t>Power BI ha introdotto l'AI generativa, che permette di creare intere pagine di report automaticamente selezionando l'argomento di un report, o con un prompt specifico che permette a </a:t>
            </a:r>
            <a:r>
              <a:rPr lang="it-IT" err="1"/>
              <a:t>Copilot</a:t>
            </a:r>
            <a:r>
              <a:rPr lang="it-IT"/>
              <a:t> di creare una spiegazione o racconto dell'obiettivo del report. </a:t>
            </a:r>
            <a:endParaRPr lang="it-IT">
              <a:ea typeface="Calibri Light"/>
              <a:cs typeface="Calibri Light"/>
            </a:endParaRPr>
          </a:p>
          <a:p>
            <a:endParaRPr lang="it-IT"/>
          </a:p>
          <a:p>
            <a:endParaRPr lang="it-IT">
              <a:ea typeface="Calibri Light" panose="020F0302020204030204"/>
              <a:cs typeface="Calibri Light" panose="020F0302020204030204"/>
            </a:endParaRPr>
          </a:p>
        </p:txBody>
      </p:sp>
      <p:pic>
        <p:nvPicPr>
          <p:cNvPr id="7" name="Immagine 6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91CC6A3C-CDC9-968E-2D35-34E582910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854" y="851387"/>
            <a:ext cx="5696949" cy="3336240"/>
          </a:xfrm>
          <a:prstGeom prst="rect">
            <a:avLst/>
          </a:prstGeom>
        </p:spPr>
      </p:pic>
      <p:pic>
        <p:nvPicPr>
          <p:cNvPr id="10" name="Immagine 9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73A33E09-DC77-C6C3-2E8A-20BA7E5DA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67" y="3345756"/>
            <a:ext cx="6105473" cy="291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58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B0252353-1226-99F5-6834-0349EA1C5D6F}"/>
              </a:ext>
            </a:extLst>
          </p:cNvPr>
          <p:cNvSpPr txBox="1">
            <a:spLocks/>
          </p:cNvSpPr>
          <p:nvPr/>
        </p:nvSpPr>
        <p:spPr>
          <a:xfrm>
            <a:off x="568325" y="246063"/>
            <a:ext cx="9272588" cy="121443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GB">
                <a:latin typeface="Montserrat"/>
              </a:rPr>
              <a:t>COS'È AI SKILLS </a:t>
            </a:r>
            <a:endParaRPr lang="it-IT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1E25DCD-D871-A64F-3929-5AC5820C0A2A}"/>
              </a:ext>
            </a:extLst>
          </p:cNvPr>
          <p:cNvSpPr txBox="1"/>
          <p:nvPr/>
        </p:nvSpPr>
        <p:spPr>
          <a:xfrm>
            <a:off x="568618" y="1465089"/>
            <a:ext cx="10689772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-IT" sz="2000"/>
              <a:t>AI Skills offre:</a:t>
            </a:r>
            <a:endParaRPr lang="it-IT"/>
          </a:p>
          <a:p>
            <a:pPr algn="just"/>
            <a:endParaRPr lang="it-IT" sz="2000"/>
          </a:p>
          <a:p>
            <a:pPr marL="342900" indent="-342900" algn="just">
              <a:buFont typeface="Arial"/>
              <a:buChar char="•"/>
            </a:pPr>
            <a:r>
              <a:rPr lang="it-IT" sz="2000"/>
              <a:t>la possibilità di porre una domanda e ottenere una risposta affidabile e basata sui dati,</a:t>
            </a:r>
            <a:endParaRPr lang="it-IT">
              <a:cs typeface="Calibri"/>
            </a:endParaRPr>
          </a:p>
          <a:p>
            <a:pPr marL="342900" indent="-342900" algn="just">
              <a:buFont typeface="Arial"/>
              <a:buChar char="•"/>
            </a:pPr>
            <a:r>
              <a:rPr lang="it-IT" sz="2000"/>
              <a:t>Ha la possibilità di fornire istruzioni ed esempi per guidare l'IA verso la risposta corretta. Ciò consente di garantire che l'intelligenza artificiale comprenda l'organizzazione e il contesto dei tuoi dati. </a:t>
            </a:r>
            <a:endParaRPr lang="it-IT" sz="2000">
              <a:ea typeface="Calibri"/>
              <a:cs typeface="Calibri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6656821-331B-BF4C-6C0C-33A502B5BD26}"/>
              </a:ext>
            </a:extLst>
          </p:cNvPr>
          <p:cNvSpPr txBox="1"/>
          <p:nvPr/>
        </p:nvSpPr>
        <p:spPr>
          <a:xfrm>
            <a:off x="568617" y="3589303"/>
            <a:ext cx="10689772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it" sz="2000">
                <a:latin typeface="Calibri"/>
                <a:ea typeface="Calibri"/>
                <a:cs typeface="Calibri"/>
              </a:rPr>
              <a:t>AI Skills si basa sull'intelligenza artificiale generativa, in particolare sui modelli linguistici di grandi dimensioni (LLM). </a:t>
            </a:r>
            <a:endParaRPr lang="it-IT" sz="2000">
              <a:latin typeface="Calibri"/>
              <a:ea typeface="Calibri"/>
              <a:cs typeface="Calibri"/>
            </a:endParaRPr>
          </a:p>
          <a:p>
            <a:pPr algn="just"/>
            <a:endParaRPr lang="it" sz="2000">
              <a:latin typeface="Calibri"/>
              <a:ea typeface="Calibri"/>
              <a:cs typeface="Calibri"/>
            </a:endParaRPr>
          </a:p>
          <a:p>
            <a:pPr algn="just"/>
            <a:r>
              <a:rPr lang="it" sz="2000" b="1">
                <a:latin typeface="Calibri"/>
                <a:ea typeface="Calibri"/>
                <a:cs typeface="Calibri"/>
              </a:rPr>
              <a:t>Domanda</a:t>
            </a:r>
            <a:r>
              <a:rPr lang="it" sz="2000">
                <a:latin typeface="Calibri"/>
                <a:ea typeface="Calibri"/>
                <a:cs typeface="Calibri"/>
              </a:rPr>
              <a:t>: L'utente invia una domanda a AI Skills con le informazioni sui dati selezionati (inclusi i nomi di tabelle e colonne e i tipi di dati presenti nelle tabelle). </a:t>
            </a:r>
            <a:endParaRPr lang="it-IT" sz="2000">
              <a:latin typeface="Calibri"/>
              <a:ea typeface="Calibri"/>
              <a:cs typeface="Calibri"/>
            </a:endParaRPr>
          </a:p>
          <a:p>
            <a:pPr algn="just"/>
            <a:endParaRPr lang="it" sz="2000">
              <a:latin typeface="Calibri"/>
              <a:ea typeface="Calibri"/>
              <a:cs typeface="Calibri"/>
            </a:endParaRPr>
          </a:p>
          <a:p>
            <a:pPr algn="just"/>
            <a:r>
              <a:rPr lang="it" sz="2000" b="1">
                <a:latin typeface="Calibri"/>
                <a:ea typeface="Calibri"/>
                <a:cs typeface="Calibri"/>
              </a:rPr>
              <a:t>Risposta</a:t>
            </a:r>
            <a:r>
              <a:rPr lang="it" sz="2000">
                <a:latin typeface="Calibri"/>
                <a:ea typeface="Calibri"/>
                <a:cs typeface="Calibri"/>
              </a:rPr>
              <a:t>: In risposta genera una query T-SQL che risponde alla domanda  mostra i risultati dell'esecuzione della query. </a:t>
            </a:r>
            <a:br>
              <a:rPr lang="en-US"/>
            </a:br>
            <a:endParaRPr lang="en-US">
              <a:cs typeface="Calibri"/>
            </a:endParaRPr>
          </a:p>
          <a:p>
            <a:pPr algn="just"/>
            <a:endParaRPr lang="it-IT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57492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B0252353-1226-99F5-6834-0349EA1C5D6F}"/>
              </a:ext>
            </a:extLst>
          </p:cNvPr>
          <p:cNvSpPr txBox="1">
            <a:spLocks/>
          </p:cNvSpPr>
          <p:nvPr/>
        </p:nvSpPr>
        <p:spPr>
          <a:xfrm>
            <a:off x="568325" y="246063"/>
            <a:ext cx="9272588" cy="121443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GB" err="1">
                <a:latin typeface="Montserrat"/>
              </a:rPr>
              <a:t>Configurazione</a:t>
            </a:r>
            <a:endParaRPr lang="it-IT" err="1"/>
          </a:p>
        </p:txBody>
      </p:sp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223725F5-1F5C-0318-3FC6-2CD12765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863" y="1230313"/>
            <a:ext cx="4613275" cy="2625725"/>
          </a:xfrm>
          <a:prstGeom prst="rect">
            <a:avLst/>
          </a:prstGeom>
        </p:spPr>
      </p:pic>
      <p:pic>
        <p:nvPicPr>
          <p:cNvPr id="5" name="Immagine 4" descr="Immagine che contiene testo, schermata, schermo, numero&#10;&#10;Descrizione generata automaticamente">
            <a:extLst>
              <a:ext uri="{FF2B5EF4-FFF2-40B4-BE49-F238E27FC236}">
                <a16:creationId xmlns:a16="http://schemas.microsoft.com/office/drawing/2014/main" id="{D6FDD6AA-D5F8-77F1-256E-855EC15863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450" y="3964514"/>
            <a:ext cx="8540750" cy="212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625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B0252353-1226-99F5-6834-0349EA1C5D6F}"/>
              </a:ext>
            </a:extLst>
          </p:cNvPr>
          <p:cNvSpPr txBox="1">
            <a:spLocks/>
          </p:cNvSpPr>
          <p:nvPr/>
        </p:nvSpPr>
        <p:spPr>
          <a:xfrm>
            <a:off x="568325" y="246063"/>
            <a:ext cx="9272588" cy="121443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GB" dirty="0" err="1">
                <a:latin typeface="Montserrat"/>
              </a:rPr>
              <a:t>Interrogazione</a:t>
            </a:r>
            <a:r>
              <a:rPr lang="en-GB">
                <a:latin typeface="Montserrat"/>
              </a:rPr>
              <a:t> </a:t>
            </a:r>
            <a:endParaRPr lang="it-IT" err="1"/>
          </a:p>
        </p:txBody>
      </p:sp>
      <p:pic>
        <p:nvPicPr>
          <p:cNvPr id="2" name="Immagine 1" descr="Immagine che contiene testo, schermata, schermo, software&#10;&#10;Descrizione generata automaticamente">
            <a:extLst>
              <a:ext uri="{FF2B5EF4-FFF2-40B4-BE49-F238E27FC236}">
                <a16:creationId xmlns:a16="http://schemas.microsoft.com/office/drawing/2014/main" id="{1C8BB5A8-2F24-8A41-40CB-5E5289E72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80" y="1319634"/>
            <a:ext cx="6067425" cy="2505075"/>
          </a:xfrm>
          <a:prstGeom prst="rect">
            <a:avLst/>
          </a:prstGeom>
        </p:spPr>
      </p:pic>
      <p:pic>
        <p:nvPicPr>
          <p:cNvPr id="4" name="Immagine 3" descr="Immagine che contiene testo, elettronica, schermata, Carattere&#10;&#10;Descrizione generata automaticamente">
            <a:extLst>
              <a:ext uri="{FF2B5EF4-FFF2-40B4-BE49-F238E27FC236}">
                <a16:creationId xmlns:a16="http://schemas.microsoft.com/office/drawing/2014/main" id="{D54B61B1-89F3-8B20-1C8D-92090F12F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927" y="1163497"/>
            <a:ext cx="355282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704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olo 1">
            <a:extLst>
              <a:ext uri="{FF2B5EF4-FFF2-40B4-BE49-F238E27FC236}">
                <a16:creationId xmlns:a16="http://schemas.microsoft.com/office/drawing/2014/main" id="{B0252353-1226-99F5-6834-0349EA1C5D6F}"/>
              </a:ext>
            </a:extLst>
          </p:cNvPr>
          <p:cNvSpPr txBox="1">
            <a:spLocks/>
          </p:cNvSpPr>
          <p:nvPr/>
        </p:nvSpPr>
        <p:spPr>
          <a:xfrm>
            <a:off x="568325" y="246063"/>
            <a:ext cx="9272588" cy="1214437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BD2716"/>
                </a:solidFill>
                <a:latin typeface="Montserrat" pitchFamily="2" charset="0"/>
                <a:ea typeface="+mj-ea"/>
                <a:cs typeface="+mj-cs"/>
              </a:defRPr>
            </a:lvl1pPr>
          </a:lstStyle>
          <a:p>
            <a:r>
              <a:rPr lang="en-GB">
                <a:latin typeface="Montserrat"/>
              </a:rPr>
              <a:t>AI SKILLS  VS  COPILOT</a:t>
            </a:r>
            <a:endParaRPr lang="it-IT"/>
          </a:p>
        </p:txBody>
      </p:sp>
      <p:graphicFrame>
        <p:nvGraphicFramePr>
          <p:cNvPr id="15" name="Tabella 14">
            <a:extLst>
              <a:ext uri="{FF2B5EF4-FFF2-40B4-BE49-F238E27FC236}">
                <a16:creationId xmlns:a16="http://schemas.microsoft.com/office/drawing/2014/main" id="{D5C5E7E3-1BA5-C778-5E46-0E34BB3052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6863378"/>
              </p:ext>
            </p:extLst>
          </p:nvPr>
        </p:nvGraphicFramePr>
        <p:xfrm>
          <a:off x="1120958" y="1624760"/>
          <a:ext cx="10306488" cy="42511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3244">
                  <a:extLst>
                    <a:ext uri="{9D8B030D-6E8A-4147-A177-3AD203B41FA5}">
                      <a16:colId xmlns:a16="http://schemas.microsoft.com/office/drawing/2014/main" val="2919664356"/>
                    </a:ext>
                  </a:extLst>
                </a:gridCol>
                <a:gridCol w="5153244">
                  <a:extLst>
                    <a:ext uri="{9D8B030D-6E8A-4147-A177-3AD203B41FA5}">
                      <a16:colId xmlns:a16="http://schemas.microsoft.com/office/drawing/2014/main" val="2887573541"/>
                    </a:ext>
                  </a:extLst>
                </a:gridCol>
              </a:tblGrid>
              <a:tr h="916478">
                <a:tc>
                  <a:txBody>
                    <a:bodyPr/>
                    <a:lstStyle/>
                    <a:p>
                      <a:pPr algn="ctr"/>
                      <a:endParaRPr lang="it-IT">
                        <a:solidFill>
                          <a:schemeClr val="tx1"/>
                        </a:solidFill>
                      </a:endParaRPr>
                    </a:p>
                    <a:p>
                      <a:pPr lvl="0" algn="ctr">
                        <a:buNone/>
                      </a:pPr>
                      <a:r>
                        <a:rPr lang="it-IT">
                          <a:solidFill>
                            <a:schemeClr val="tx1"/>
                          </a:solidFill>
                        </a:rPr>
                        <a:t>COPILOT</a:t>
                      </a:r>
                      <a:endParaRPr lang="it-IT"/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b="1" i="0" u="none" strike="noStrike" noProof="0">
                          <a:solidFill>
                            <a:schemeClr val="tx1"/>
                          </a:solidFill>
                          <a:latin typeface="Calibri"/>
                        </a:rPr>
                        <a:t>AI SKILLS</a:t>
                      </a:r>
                      <a:endParaRPr lang="it-IT"/>
                    </a:p>
                    <a:p>
                      <a:pPr lvl="0">
                        <a:buNone/>
                      </a:pPr>
                      <a:endParaRPr lang="it-IT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6963129"/>
                  </a:ext>
                </a:extLst>
              </a:tr>
              <a:tr h="3334640">
                <a:tc>
                  <a:txBody>
                    <a:bodyPr/>
                    <a:lstStyle/>
                    <a:p>
                      <a:pPr marL="285750" indent="-285750" algn="l">
                        <a:buFont typeface="Arial"/>
                        <a:buChar char="•"/>
                      </a:pPr>
                      <a:endParaRPr lang="it-IT" sz="1300"/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Richiede licenza F64 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Presente in tutto Microsoft </a:t>
                      </a:r>
                      <a:r>
                        <a:rPr lang="it-IT" sz="1600" err="1"/>
                        <a:t>Fabric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Aiuta a generare codice Notebook o query per Data </a:t>
                      </a:r>
                      <a:r>
                        <a:rPr lang="it-IT" sz="1600" err="1"/>
                        <a:t>Warehouse</a:t>
                      </a:r>
                      <a:endParaRPr lang="it-IT" sz="1600"/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Assistenza multi-linguaggio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Tiene conto del contesto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r>
                        <a:rPr lang="it-IT" sz="1600"/>
                        <a:t>Non è flessibile quanto AI Skill</a:t>
                      </a:r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endParaRPr lang="it-IT" sz="1600"/>
                    </a:p>
                    <a:p>
                      <a:pPr marL="285750" lvl="0" indent="-285750" algn="l">
                        <a:buFont typeface="Arial"/>
                        <a:buChar char="•"/>
                      </a:pPr>
                      <a:endParaRPr lang="it-IT" sz="1600"/>
                    </a:p>
                  </a:txBody>
                  <a:tcPr>
                    <a:solidFill>
                      <a:srgbClr val="EEC9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>
                        <a:buNone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Richiede licenza F64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Solo supporto SQL, non funziona con modelli semantici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Non ha una memoria e quindi non trattiene le informazioni da query precedenti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Più flessibile di </a:t>
                      </a:r>
                      <a:r>
                        <a:rPr lang="it-IT" sz="16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Copilot</a:t>
                      </a: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in quanto configurabile per use case specifici. 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Indipendente, collegabile anche ad altri servizi esterni a </a:t>
                      </a:r>
                      <a:r>
                        <a:rPr lang="it-IT" sz="1600" b="0" i="0" u="none" strike="noStrike" noProof="0" err="1">
                          <a:solidFill>
                            <a:srgbClr val="000000"/>
                          </a:solidFill>
                          <a:latin typeface="Calibri"/>
                        </a:rPr>
                        <a:t>Fabric</a:t>
                      </a: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 (es. Teams)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Possibile migliorare le risposte di AI Skill tramite esempi SQL e note per il modello (note di contesto per l'IA)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r>
                        <a:rPr lang="it-IT" sz="16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Ancora agli albori ma con ottime potenzialità </a:t>
                      </a:r>
                    </a:p>
                    <a:p>
                      <a:pPr marL="171450" lvl="0" indent="-171450" algn="l">
                        <a:buFont typeface="Arial"/>
                        <a:buChar char="•"/>
                      </a:pPr>
                      <a:endParaRPr lang="it-IT" sz="1200" b="0" i="0" u="none" strike="noStrike" noProof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EEC9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7998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267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/>
              <a:t>Marco Parenzan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1327751" y="2577378"/>
            <a:ext cx="2670175" cy="2612289"/>
          </a:xfrm>
          <a:prstGeom prst="rect">
            <a:avLst/>
          </a:prstGeom>
          <a:noFill/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69127" y="37389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9127" y="24884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77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15093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27729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00644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23137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marcoparenzan</a:t>
            </a:r>
          </a:p>
        </p:txBody>
      </p:sp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9276" y="1241605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6483725">
            <a:off x="6815305" y="471585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746413">
            <a:off x="6786627" y="5264751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19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C60389-E6C4-A548-B6E8-328B01BE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Costruisci il tuo Copilot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06DE1-DEC2-738D-689A-79C7F629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7004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Medallion Architecture </a:t>
            </a:r>
            <a:br>
              <a:rPr lang="it-IT" dirty="0"/>
            </a:br>
            <a:r>
              <a:rPr lang="it-IT" dirty="0"/>
              <a:t>con i servizi Azure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77B5BC-9342-0033-1F0E-C6375869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1" y="179214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phic 1" descr="Azure AI Studio logo&#10;">
            <a:extLst>
              <a:ext uri="{FF2B5EF4-FFF2-40B4-BE49-F238E27FC236}">
                <a16:creationId xmlns:a16="http://schemas.microsoft.com/office/drawing/2014/main" id="{353CC4F5-636D-5C82-F0D4-4D3BA272F1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584" t="6583" r="6584" b="6583"/>
          <a:stretch/>
        </p:blipFill>
        <p:spPr>
          <a:xfrm>
            <a:off x="8288198" y="2306498"/>
            <a:ext cx="2922727" cy="292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8072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E50B8-583D-6461-45FE-088CB9054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Fabric+Azure AI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4DF9B5-0B1B-2A46-8EED-C8A457DA8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 flipH="1">
            <a:off x="9572987" y="2571750"/>
            <a:ext cx="2011072" cy="2025938"/>
            <a:chOff x="8202329" y="1638300"/>
            <a:chExt cx="2537243" cy="2555999"/>
          </a:xfrm>
        </p:grpSpPr>
        <p:sp>
          <p:nvSpPr>
            <p:cNvPr id="14" name="Freeform: Shape 41">
              <a:extLst>
                <a:ext uri="{FF2B5EF4-FFF2-40B4-BE49-F238E27FC236}">
                  <a16:creationId xmlns:a16="http://schemas.microsoft.com/office/drawing/2014/main" id="{31A69CD4-1BA4-C743-ADBE-23B116042207}"/>
                </a:ext>
              </a:extLst>
            </p:cNvPr>
            <p:cNvSpPr/>
            <p:nvPr/>
          </p:nvSpPr>
          <p:spPr>
            <a:xfrm flipH="1">
              <a:off x="9461571" y="1638300"/>
              <a:ext cx="1278001" cy="2555999"/>
            </a:xfrm>
            <a:custGeom>
              <a:avLst/>
              <a:gdLst>
                <a:gd name="connsiteX0" fmla="*/ 1081619 w 1081619"/>
                <a:gd name="connsiteY0" fmla="*/ 0 h 2163238"/>
                <a:gd name="connsiteX1" fmla="*/ 1081619 w 1081619"/>
                <a:gd name="connsiteY1" fmla="*/ 2163238 h 2163238"/>
                <a:gd name="connsiteX2" fmla="*/ 0 w 1081619"/>
                <a:gd name="connsiteY2" fmla="*/ 1081619 h 2163238"/>
                <a:gd name="connsiteX3" fmla="*/ 1081619 w 1081619"/>
                <a:gd name="connsiteY3" fmla="*/ 0 h 216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19" h="2163238">
                  <a:moveTo>
                    <a:pt x="1081619" y="0"/>
                  </a:moveTo>
                  <a:lnTo>
                    <a:pt x="1081619" y="2163238"/>
                  </a:lnTo>
                  <a:cubicBezTo>
                    <a:pt x="484257" y="2163238"/>
                    <a:pt x="0" y="1678981"/>
                    <a:pt x="0" y="1081619"/>
                  </a:cubicBezTo>
                  <a:cubicBezTo>
                    <a:pt x="0" y="484257"/>
                    <a:pt x="484257" y="0"/>
                    <a:pt x="1081619" y="0"/>
                  </a:cubicBezTo>
                  <a:close/>
                </a:path>
              </a:pathLst>
            </a:custGeom>
            <a:gradFill>
              <a:gsLst>
                <a:gs pos="100000">
                  <a:srgbClr val="0078D4"/>
                </a:gs>
                <a:gs pos="0">
                  <a:srgbClr val="399A91"/>
                </a:gs>
              </a:gsLst>
              <a:lin ang="5400000" scaled="1"/>
            </a:gradFill>
            <a:ln>
              <a:noFill/>
            </a:ln>
            <a:effectLst/>
          </p:spPr>
          <p:txBody>
            <a:bodyPr vert="horz" wrap="square" lIns="91440" tIns="91440" rIns="91440" bIns="9144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15" name="Arc 14">
              <a:extLst>
                <a:ext uri="{FF2B5EF4-FFF2-40B4-BE49-F238E27FC236}">
                  <a16:creationId xmlns:a16="http://schemas.microsoft.com/office/drawing/2014/main" id="{6F0D6B14-8987-EB4F-92F6-A736AF979B60}"/>
                </a:ext>
              </a:extLst>
            </p:cNvPr>
            <p:cNvSpPr/>
            <p:nvPr/>
          </p:nvSpPr>
          <p:spPr>
            <a:xfrm flipH="1">
              <a:off x="8202329" y="1684105"/>
              <a:ext cx="2464391" cy="2464389"/>
            </a:xfrm>
            <a:prstGeom prst="arc">
              <a:avLst>
                <a:gd name="adj1" fmla="val 16434582"/>
                <a:gd name="adj2" fmla="val 5283850"/>
              </a:avLst>
            </a:prstGeom>
            <a:ln w="6350">
              <a:solidFill>
                <a:schemeClr val="bg1">
                  <a:lumMod val="65000"/>
                  <a:lumOff val="35000"/>
                  <a:alpha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4" name="Group 3" descr="Azure AI&#10;Your gateway to AI apps and custom copilot experiences">
            <a:extLst>
              <a:ext uri="{FF2B5EF4-FFF2-40B4-BE49-F238E27FC236}">
                <a16:creationId xmlns:a16="http://schemas.microsoft.com/office/drawing/2014/main" id="{CB985DAE-8052-7612-4133-3750F42F570B}"/>
              </a:ext>
            </a:extLst>
          </p:cNvPr>
          <p:cNvGrpSpPr/>
          <p:nvPr/>
        </p:nvGrpSpPr>
        <p:grpSpPr>
          <a:xfrm>
            <a:off x="1015966" y="2571750"/>
            <a:ext cx="2011072" cy="2025938"/>
            <a:chOff x="806416" y="2330690"/>
            <a:chExt cx="2011072" cy="2025938"/>
          </a:xfrm>
        </p:grpSpPr>
        <p:sp>
          <p:nvSpPr>
            <p:cNvPr id="25" name="Freeform: Shape 59">
              <a:extLst>
                <a:ext uri="{FF2B5EF4-FFF2-40B4-BE49-F238E27FC236}">
                  <a16:creationId xmlns:a16="http://schemas.microsoft.com/office/drawing/2014/main" id="{8C763967-C5C9-3C40-856C-59D8A72FA5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06416" y="2330690"/>
              <a:ext cx="1012970" cy="2025938"/>
            </a:xfrm>
            <a:custGeom>
              <a:avLst/>
              <a:gdLst>
                <a:gd name="connsiteX0" fmla="*/ 1081619 w 1081619"/>
                <a:gd name="connsiteY0" fmla="*/ 0 h 2163238"/>
                <a:gd name="connsiteX1" fmla="*/ 1081619 w 1081619"/>
                <a:gd name="connsiteY1" fmla="*/ 2163238 h 2163238"/>
                <a:gd name="connsiteX2" fmla="*/ 0 w 1081619"/>
                <a:gd name="connsiteY2" fmla="*/ 1081619 h 2163238"/>
                <a:gd name="connsiteX3" fmla="*/ 1081619 w 1081619"/>
                <a:gd name="connsiteY3" fmla="*/ 0 h 2163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81619" h="2163238">
                  <a:moveTo>
                    <a:pt x="1081619" y="0"/>
                  </a:moveTo>
                  <a:lnTo>
                    <a:pt x="1081619" y="2163238"/>
                  </a:lnTo>
                  <a:cubicBezTo>
                    <a:pt x="484257" y="2163238"/>
                    <a:pt x="0" y="1678981"/>
                    <a:pt x="0" y="1081619"/>
                  </a:cubicBezTo>
                  <a:cubicBezTo>
                    <a:pt x="0" y="484257"/>
                    <a:pt x="484257" y="0"/>
                    <a:pt x="1081619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0078D4"/>
                </a:gs>
                <a:gs pos="0">
                  <a:srgbClr val="399A91"/>
                </a:gs>
              </a:gsLst>
              <a:lin ang="5400000" scaled="1"/>
              <a:tileRect/>
            </a:gradFill>
            <a:ln>
              <a:noFill/>
            </a:ln>
            <a:effectLst/>
          </p:spPr>
          <p:txBody>
            <a:bodyPr vert="horz" wrap="square" lIns="91440" tIns="91440" rIns="91440" bIns="91440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6" name="Arc 25">
              <a:extLst>
                <a:ext uri="{FF2B5EF4-FFF2-40B4-BE49-F238E27FC236}">
                  <a16:creationId xmlns:a16="http://schemas.microsoft.com/office/drawing/2014/main" id="{ADF2AC2D-2264-4044-ADCD-4639F63CE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864160" y="2366996"/>
              <a:ext cx="1953328" cy="1953326"/>
            </a:xfrm>
            <a:prstGeom prst="arc">
              <a:avLst>
                <a:gd name="adj1" fmla="val 16434582"/>
                <a:gd name="adj2" fmla="val 5283850"/>
              </a:avLst>
            </a:prstGeom>
            <a:ln w="6350">
              <a:solidFill>
                <a:schemeClr val="bg1">
                  <a:lumMod val="65000"/>
                  <a:lumOff val="35000"/>
                  <a:alpha val="5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grpSp>
          <p:nvGrpSpPr>
            <p:cNvPr id="43" name="Group 42" descr="Azure AI&#10;Your gateway to AI apps and custom copilot experiences">
              <a:extLst>
                <a:ext uri="{FF2B5EF4-FFF2-40B4-BE49-F238E27FC236}">
                  <a16:creationId xmlns:a16="http://schemas.microsoft.com/office/drawing/2014/main" id="{6D327E33-F584-A695-B136-3EFF5474903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GrpSpPr/>
            <p:nvPr/>
          </p:nvGrpSpPr>
          <p:grpSpPr>
            <a:xfrm>
              <a:off x="909792" y="2441500"/>
              <a:ext cx="1804319" cy="1804318"/>
              <a:chOff x="909792" y="2441500"/>
              <a:chExt cx="1804319" cy="1804318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11EA4F6-9CF5-4842-885E-A37DA9CD59ED}"/>
                  </a:ext>
                </a:extLst>
              </p:cNvPr>
              <p:cNvSpPr/>
              <p:nvPr/>
            </p:nvSpPr>
            <p:spPr>
              <a:xfrm rot="10800000" flipH="1">
                <a:off x="909792" y="2441500"/>
                <a:ext cx="1804319" cy="1804318"/>
              </a:xfrm>
              <a:prstGeom prst="ellipse">
                <a:avLst/>
              </a:prstGeom>
              <a:solidFill>
                <a:srgbClr val="FCFCFC"/>
              </a:solidFill>
              <a:ln>
                <a:noFill/>
                <a:headEnd type="none" w="med" len="med"/>
                <a:tailEnd type="none" w="med" len="med"/>
              </a:ln>
              <a:effectLst>
                <a:outerShdw blurRad="235619" dist="38100" dir="2700000" algn="tl" rotWithShape="0">
                  <a:prstClr val="black">
                    <a:alpha val="19837"/>
                  </a:prstClr>
                </a:outerShdw>
              </a:effectLst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050" b="0" i="0" u="none" strike="noStrike" kern="1200" cap="none" spc="0" normalizeH="0" baseline="0" noProof="0">
                  <a:ln>
                    <a:noFill/>
                  </a:ln>
                  <a:solidFill>
                    <a:srgbClr val="49C5B1"/>
                  </a:solidFill>
                  <a:effectLst/>
                  <a:uLnTx/>
                  <a:uFillTx/>
                  <a:latin typeface="Segoe Sans Text Semilight"/>
                  <a:ea typeface="+mn-ea"/>
                  <a:cs typeface="Segoe UI" pitchFamily="34" charset="0"/>
                </a:endParaRPr>
              </a:p>
            </p:txBody>
          </p:sp>
          <p:pic>
            <p:nvPicPr>
              <p:cNvPr id="27" name="Graphic 26" descr="Azure AI Studio logo&#10;">
                <a:extLst>
                  <a:ext uri="{FF2B5EF4-FFF2-40B4-BE49-F238E27FC236}">
                    <a16:creationId xmlns:a16="http://schemas.microsoft.com/office/drawing/2014/main" id="{AA17E9EB-A633-394E-895F-C4A5750364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rcRect l="6584" t="6583" r="6584" b="6583"/>
              <a:stretch/>
            </p:blipFill>
            <p:spPr>
              <a:xfrm>
                <a:off x="1567798" y="2680628"/>
                <a:ext cx="488306" cy="488306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A18B81E1-5B64-3D45-B2DD-421D6B0730DB}"/>
                  </a:ext>
                </a:extLst>
              </p:cNvPr>
              <p:cNvSpPr txBox="1">
                <a:spLocks/>
              </p:cNvSpPr>
              <p:nvPr/>
            </p:nvSpPr>
            <p:spPr>
              <a:xfrm flipH="1">
                <a:off x="1471313" y="3266476"/>
                <a:ext cx="681276" cy="215444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>
                    <a:ln>
                      <a:noFill/>
                    </a:ln>
                    <a:solidFill>
                      <a:srgbClr val="0078D4"/>
                    </a:solidFill>
                    <a:effectLst/>
                    <a:uLnTx/>
                    <a:uFillTx/>
                    <a:latin typeface="Segoe Sans Display Semibold" pitchFamily="2" charset="0"/>
                    <a:ea typeface="+mn-ea"/>
                    <a:cs typeface="Segoe Sans Display Semibold" pitchFamily="2" charset="0"/>
                  </a:rPr>
                  <a:t>Azure AI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445035-C69F-5A44-BC46-3FC61E63B46B}"/>
                  </a:ext>
                </a:extLst>
              </p:cNvPr>
              <p:cNvSpPr txBox="1"/>
              <p:nvPr/>
            </p:nvSpPr>
            <p:spPr>
              <a:xfrm>
                <a:off x="1000125" y="3499320"/>
                <a:ext cx="1642833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/>
              <a:p>
                <a:pPr marL="0" lvl="1" algn="ctr" defTabSz="1371600">
                  <a:spcBef>
                    <a:spcPts val="600"/>
                  </a:spcBef>
                  <a:tabLst>
                    <a:tab pos="1371600" algn="l"/>
                  </a:tabLst>
                  <a:defRPr/>
                </a:pPr>
                <a:r>
                  <a:rPr lang="it-IT" sz="1000">
                    <a:gradFill>
                      <a:gsLst>
                        <a:gs pos="8621">
                          <a:srgbClr val="000000"/>
                        </a:gs>
                        <a:gs pos="20225">
                          <a:srgbClr val="000000"/>
                        </a:gs>
                      </a:gsLst>
                      <a:lin ang="5400000" scaled="1"/>
                    </a:gradFill>
                    <a:latin typeface="Segoe UI"/>
                  </a:rPr>
                  <a:t>Il tuo gateway per le app di intelligenza artificiale e le esperienze di copilot personalizzate</a:t>
                </a:r>
                <a:endParaRPr kumimoji="0" lang="en-US" sz="10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8621">
                        <a:srgbClr val="000000"/>
                      </a:gs>
                      <a:gs pos="20225">
                        <a:srgbClr val="000000"/>
                      </a:gs>
                    </a:gsLst>
                    <a:lin ang="5400000" scaled="1"/>
                  </a:gra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Group 33" descr="Enhance data insights&#10;Build enterprise chat applications to uncover insights using natural language from structured, unstructured, and real-time data&#10;">
            <a:extLst>
              <a:ext uri="{FF2B5EF4-FFF2-40B4-BE49-F238E27FC236}">
                <a16:creationId xmlns:a16="http://schemas.microsoft.com/office/drawing/2014/main" id="{C5A25094-4012-B63A-6815-DAC3E07B8E5F}"/>
              </a:ext>
            </a:extLst>
          </p:cNvPr>
          <p:cNvGrpSpPr/>
          <p:nvPr/>
        </p:nvGrpSpPr>
        <p:grpSpPr>
          <a:xfrm>
            <a:off x="3444361" y="1672930"/>
            <a:ext cx="5722376" cy="933999"/>
            <a:chOff x="3234811" y="1575563"/>
            <a:chExt cx="5722376" cy="933999"/>
          </a:xfrm>
        </p:grpSpPr>
        <p:sp>
          <p:nvSpPr>
            <p:cNvPr id="8" name="Rectangle: Rounded Corners 69">
              <a:extLst>
                <a:ext uri="{FF2B5EF4-FFF2-40B4-BE49-F238E27FC236}">
                  <a16:creationId xmlns:a16="http://schemas.microsoft.com/office/drawing/2014/main" id="{0E9C2797-618D-8441-A70F-3A8DD0626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1575563"/>
              <a:ext cx="5722376" cy="914400"/>
            </a:xfrm>
            <a:prstGeom prst="roundRect">
              <a:avLst>
                <a:gd name="adj" fmla="val 19509"/>
              </a:avLst>
            </a:prstGeom>
            <a:blipFill dpi="0" rotWithShape="1">
              <a:blip r:embed="rId4">
                <a:alphaModFix amt="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40000" sy="40000" flip="none" algn="tl"/>
            </a:blipFill>
            <a:ln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A2C4EE-F57E-2342-BD90-2617EF13983B}"/>
                </a:ext>
              </a:extLst>
            </p:cNvPr>
            <p:cNvSpPr txBox="1"/>
            <p:nvPr/>
          </p:nvSpPr>
          <p:spPr>
            <a:xfrm>
              <a:off x="3425206" y="1688824"/>
              <a:ext cx="5306039" cy="8207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400">
                  <a:ln w="3175">
                    <a:noFill/>
                  </a:ln>
                  <a:gradFill flip="none" rotWithShape="1">
                    <a:gsLst>
                      <a:gs pos="80000">
                        <a:srgbClr val="399A91"/>
                      </a:gs>
                      <a:gs pos="0">
                        <a:srgbClr val="0078D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/>
                  <a:cs typeface="Segoe UI" pitchFamily="34" charset="0"/>
                </a:rPr>
                <a:t>Migliora le informazioni dettagliate sui dati</a:t>
              </a:r>
            </a:p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200" kern="0">
                  <a:solidFill>
                    <a:srgbClr val="001919"/>
                  </a:solidFill>
                  <a:latin typeface="Segoe UI"/>
                  <a:cs typeface="Segoe Sans Text" pitchFamily="2" charset="0"/>
                </a:rPr>
                <a:t>Crea applicazioni di chat aziendali per scoprire informazioni dettagliate utilizzando il linguaggio naturale da dati strutturati, non strutturati e in tempo reale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/>
                <a:ea typeface="+mn-ea"/>
                <a:cs typeface="Segoe Sans Text" pitchFamily="2" charset="0"/>
              </a:endParaRPr>
            </a:p>
          </p:txBody>
        </p:sp>
      </p:grpSp>
      <p:grpSp>
        <p:nvGrpSpPr>
          <p:cNvPr id="35" name="Group 34" descr="Ground your AI on structured and unstructured data&#10;Ensure your AI is using the latest data in its interactions with your employees, partners, and customers&#10;">
            <a:extLst>
              <a:ext uri="{FF2B5EF4-FFF2-40B4-BE49-F238E27FC236}">
                <a16:creationId xmlns:a16="http://schemas.microsoft.com/office/drawing/2014/main" id="{55903672-FE65-C7DD-2E08-4D99A99EE5BC}"/>
              </a:ext>
            </a:extLst>
          </p:cNvPr>
          <p:cNvGrpSpPr/>
          <p:nvPr/>
        </p:nvGrpSpPr>
        <p:grpSpPr>
          <a:xfrm>
            <a:off x="3444361" y="2670319"/>
            <a:ext cx="5722376" cy="967310"/>
            <a:chOff x="3234811" y="2572952"/>
            <a:chExt cx="5722376" cy="967310"/>
          </a:xfrm>
        </p:grpSpPr>
        <p:sp>
          <p:nvSpPr>
            <p:cNvPr id="39" name="Rectangle: Rounded Corners 69">
              <a:extLst>
                <a:ext uri="{FF2B5EF4-FFF2-40B4-BE49-F238E27FC236}">
                  <a16:creationId xmlns:a16="http://schemas.microsoft.com/office/drawing/2014/main" id="{D5D14527-1695-4536-E558-8BE39F006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2572952"/>
              <a:ext cx="5722376" cy="914400"/>
            </a:xfrm>
            <a:prstGeom prst="roundRect">
              <a:avLst>
                <a:gd name="adj" fmla="val 18616"/>
              </a:avLst>
            </a:prstGeom>
            <a:blipFill dpi="0" rotWithShape="1">
              <a:blip r:embed="rId4">
                <a:alphaModFix amt="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40000" sy="40000" flip="none" algn="tl"/>
            </a:blipFill>
            <a:ln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B3AD80A-937D-3E3D-53B1-6E3B7A90588E}"/>
                </a:ext>
              </a:extLst>
            </p:cNvPr>
            <p:cNvSpPr txBox="1"/>
            <p:nvPr/>
          </p:nvSpPr>
          <p:spPr>
            <a:xfrm>
              <a:off x="3425206" y="2688747"/>
              <a:ext cx="5413993" cy="8515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400">
                  <a:ln w="3175">
                    <a:noFill/>
                  </a:ln>
                  <a:gradFill flip="none" rotWithShape="1">
                    <a:gsLst>
                      <a:gs pos="80000">
                        <a:srgbClr val="399A91"/>
                      </a:gs>
                      <a:gs pos="0">
                        <a:srgbClr val="0078D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/>
                  <a:cs typeface="Segoe UI" pitchFamily="34" charset="0"/>
                </a:rPr>
                <a:t>Basa la tua intelligenza artificiale su dati strutturati e non strutturati</a:t>
              </a:r>
            </a:p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200" kern="0">
                  <a:solidFill>
                    <a:srgbClr val="001919"/>
                  </a:solidFill>
                  <a:latin typeface="Segoe UI"/>
                  <a:cs typeface="Segoe Sans Text" pitchFamily="2" charset="0"/>
                </a:rPr>
                <a:t>Assicurati che la tua intelligenza artificiale utilizzi i dati più recenti nelle sue interazioni con dipendenti, partner e clienti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/>
                <a:ea typeface="+mn-ea"/>
                <a:cs typeface="Segoe Sans Text" pitchFamily="2" charset="0"/>
              </a:endParaRPr>
            </a:p>
          </p:txBody>
        </p:sp>
      </p:grpSp>
      <p:grpSp>
        <p:nvGrpSpPr>
          <p:cNvPr id="36" name="Group 35" descr="Analyze customer interactions&#10;Build speech analytics applications to enhance customer service, tailor support responses, and make data-driven decisions&#10;">
            <a:extLst>
              <a:ext uri="{FF2B5EF4-FFF2-40B4-BE49-F238E27FC236}">
                <a16:creationId xmlns:a16="http://schemas.microsoft.com/office/drawing/2014/main" id="{4B8AF7DC-8652-7CDB-3A65-6DE23A643A19}"/>
              </a:ext>
            </a:extLst>
          </p:cNvPr>
          <p:cNvGrpSpPr/>
          <p:nvPr/>
        </p:nvGrpSpPr>
        <p:grpSpPr>
          <a:xfrm>
            <a:off x="3444361" y="3672658"/>
            <a:ext cx="5722376" cy="914400"/>
            <a:chOff x="3234811" y="3575291"/>
            <a:chExt cx="5722376" cy="914400"/>
          </a:xfrm>
        </p:grpSpPr>
        <p:sp>
          <p:nvSpPr>
            <p:cNvPr id="9" name="Rectangle: Rounded Corners 70">
              <a:extLst>
                <a:ext uri="{FF2B5EF4-FFF2-40B4-BE49-F238E27FC236}">
                  <a16:creationId xmlns:a16="http://schemas.microsoft.com/office/drawing/2014/main" id="{5723B058-D395-3F4B-9AF1-236A1C345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3575291"/>
              <a:ext cx="5722376" cy="914400"/>
            </a:xfrm>
            <a:prstGeom prst="roundRect">
              <a:avLst>
                <a:gd name="adj" fmla="val 18616"/>
              </a:avLst>
            </a:prstGeom>
            <a:blipFill dpi="0" rotWithShape="1">
              <a:blip r:embed="rId4">
                <a:alphaModFix amt="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40000" sy="40000" flip="none" algn="tl"/>
            </a:blipFill>
            <a:ln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CABCF21-BFFE-E24B-8C92-0212008D2AF4}"/>
                </a:ext>
              </a:extLst>
            </p:cNvPr>
            <p:cNvSpPr txBox="1"/>
            <p:nvPr/>
          </p:nvSpPr>
          <p:spPr>
            <a:xfrm>
              <a:off x="3425206" y="3688670"/>
              <a:ext cx="5413993" cy="63607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400">
                  <a:ln w="3175">
                    <a:noFill/>
                  </a:ln>
                  <a:gradFill flip="none" rotWithShape="1">
                    <a:gsLst>
                      <a:gs pos="80000">
                        <a:srgbClr val="399A91"/>
                      </a:gs>
                      <a:gs pos="0">
                        <a:srgbClr val="0078D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/>
                  <a:cs typeface="Segoe UI" pitchFamily="34" charset="0"/>
                </a:rPr>
                <a:t>Analizza le interazioni con i clienti</a:t>
              </a:r>
            </a:p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200" kern="0">
                  <a:solidFill>
                    <a:srgbClr val="001919"/>
                  </a:solidFill>
                  <a:latin typeface="Segoe UI"/>
                  <a:cs typeface="Segoe Sans Text" pitchFamily="2" charset="0"/>
                </a:rPr>
                <a:t>Crea applicazioni di analisi vocale per migliorare il servizio clienti, personalizzare le risposte dell'assistenza e prendere decisioni basate sui dati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/>
                <a:ea typeface="+mn-ea"/>
                <a:cs typeface="Segoe Sans Text" pitchFamily="2" charset="0"/>
              </a:endParaRPr>
            </a:p>
          </p:txBody>
        </p:sp>
      </p:grpSp>
      <p:grpSp>
        <p:nvGrpSpPr>
          <p:cNvPr id="37" name="Group 36" descr="Customize machine learning models&#10;Train, deploy, and orchestrate machine learning models tailored to specific business needs––from predictive maintenance to customer sentiment analysis&#10;">
            <a:extLst>
              <a:ext uri="{FF2B5EF4-FFF2-40B4-BE49-F238E27FC236}">
                <a16:creationId xmlns:a16="http://schemas.microsoft.com/office/drawing/2014/main" id="{17CE03E0-79F5-1024-76EF-E5734EB54161}"/>
              </a:ext>
            </a:extLst>
          </p:cNvPr>
          <p:cNvGrpSpPr/>
          <p:nvPr/>
        </p:nvGrpSpPr>
        <p:grpSpPr>
          <a:xfrm>
            <a:off x="3444361" y="4678688"/>
            <a:ext cx="5722376" cy="937600"/>
            <a:chOff x="3234811" y="4581321"/>
            <a:chExt cx="5722376" cy="937600"/>
          </a:xfrm>
        </p:grpSpPr>
        <p:sp>
          <p:nvSpPr>
            <p:cNvPr id="10" name="Rectangle: Rounded Corners 72">
              <a:extLst>
                <a:ext uri="{FF2B5EF4-FFF2-40B4-BE49-F238E27FC236}">
                  <a16:creationId xmlns:a16="http://schemas.microsoft.com/office/drawing/2014/main" id="{FAB9D2D4-7BA4-914E-9202-2F0DFAF239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34811" y="4581321"/>
              <a:ext cx="5722376" cy="914400"/>
            </a:xfrm>
            <a:prstGeom prst="roundRect">
              <a:avLst>
                <a:gd name="adj" fmla="val 21295"/>
              </a:avLst>
            </a:prstGeom>
            <a:blipFill dpi="0" rotWithShape="1">
              <a:blip r:embed="rId4">
                <a:alphaModFix amt="3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rcRect/>
              <a:tile tx="0" ty="0" sx="40000" sy="40000" flip="none" algn="tl"/>
            </a:blipFill>
            <a:ln>
              <a:solidFill>
                <a:srgbClr val="D9D9D6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174BBC9-5CAD-074F-9F6A-5773896091DC}"/>
                </a:ext>
              </a:extLst>
            </p:cNvPr>
            <p:cNvSpPr txBox="1"/>
            <p:nvPr/>
          </p:nvSpPr>
          <p:spPr>
            <a:xfrm>
              <a:off x="3343275" y="4698183"/>
              <a:ext cx="5495924" cy="82073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400">
                  <a:ln w="3175">
                    <a:noFill/>
                  </a:ln>
                  <a:gradFill flip="none" rotWithShape="1">
                    <a:gsLst>
                      <a:gs pos="80000">
                        <a:srgbClr val="399A91"/>
                      </a:gs>
                      <a:gs pos="0">
                        <a:srgbClr val="0078D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atin typeface="Segoe UI Semibold"/>
                  <a:cs typeface="Segoe UI" pitchFamily="34" charset="0"/>
                </a:rPr>
                <a:t>Personalizzare i modelli di Machine Learning</a:t>
              </a:r>
            </a:p>
            <a:p>
              <a:pPr lvl="0" algn="ctr" fontAlgn="base">
                <a:spcBef>
                  <a:spcPct val="0"/>
                </a:spcBef>
                <a:spcAft>
                  <a:spcPts val="400"/>
                </a:spcAft>
                <a:defRPr/>
              </a:pPr>
              <a:r>
                <a:rPr lang="it-IT" sz="1200" kern="0">
                  <a:solidFill>
                    <a:srgbClr val="001919"/>
                  </a:solidFill>
                  <a:latin typeface="Segoe UI"/>
                  <a:cs typeface="Segoe Sans Text" pitchFamily="2" charset="0"/>
                </a:rPr>
                <a:t>Addestra, distribuisci e orchestra modelli di machine learning su misura per esigenze aziendali specifiche, dalla manutenzione predittiva all'analisi del sentiment dei clienti</a:t>
              </a:r>
              <a:endPara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1919"/>
                </a:solidFill>
                <a:effectLst/>
                <a:uLnTx/>
                <a:uFillTx/>
                <a:latin typeface="Segoe UI"/>
                <a:ea typeface="+mn-ea"/>
                <a:cs typeface="Segoe Sans Text" pitchFamily="2" charset="0"/>
              </a:endParaRPr>
            </a:p>
          </p:txBody>
        </p:sp>
      </p:grpSp>
      <p:grpSp>
        <p:nvGrpSpPr>
          <p:cNvPr id="44" name="Group 43" descr="Microsoft Fabric&#10;Your gateway to AI apps and custom copilot experiences">
            <a:extLst>
              <a:ext uri="{FF2B5EF4-FFF2-40B4-BE49-F238E27FC236}">
                <a16:creationId xmlns:a16="http://schemas.microsoft.com/office/drawing/2014/main" id="{325F9E6E-8EFD-2B92-F873-794D1CD7BA48}"/>
              </a:ext>
            </a:extLst>
          </p:cNvPr>
          <p:cNvGrpSpPr/>
          <p:nvPr/>
        </p:nvGrpSpPr>
        <p:grpSpPr>
          <a:xfrm>
            <a:off x="9633493" y="2668567"/>
            <a:ext cx="1832306" cy="1832306"/>
            <a:chOff x="9423943" y="2427507"/>
            <a:chExt cx="1832306" cy="1832306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2397DA5-E0BE-244D-AFC1-5C24350854E7}"/>
                </a:ext>
              </a:extLst>
            </p:cNvPr>
            <p:cNvSpPr/>
            <p:nvPr/>
          </p:nvSpPr>
          <p:spPr>
            <a:xfrm rot="10800000">
              <a:off x="9423943" y="2427507"/>
              <a:ext cx="1832306" cy="1832306"/>
            </a:xfrm>
            <a:prstGeom prst="ellipse">
              <a:avLst/>
            </a:prstGeom>
            <a:solidFill>
              <a:srgbClr val="FCFCFC"/>
            </a:solidFill>
            <a:ln>
              <a:noFill/>
              <a:headEnd type="none" w="med" len="med"/>
              <a:tailEnd type="none" w="med" len="med"/>
            </a:ln>
            <a:effectLst>
              <a:outerShdw blurRad="235619" dist="38100" dir="2700000" algn="tl" rotWithShape="0">
                <a:prstClr val="black">
                  <a:alpha val="19837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050" b="0" i="0" u="none" strike="noStrike" kern="1200" cap="none" spc="0" normalizeH="0" baseline="0" noProof="0">
                <a:ln>
                  <a:noFill/>
                </a:ln>
                <a:solidFill>
                  <a:srgbClr val="49C5B1"/>
                </a:solidFill>
                <a:effectLst/>
                <a:uLnTx/>
                <a:uFillTx/>
                <a:latin typeface="Segoe Sans Text Semilight"/>
                <a:ea typeface="+mn-ea"/>
                <a:cs typeface="Segoe UI" pitchFamily="34" charset="0"/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3BBB59-0614-624E-AA93-11CE1779A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2156" y="2688511"/>
              <a:ext cx="495880" cy="495880"/>
            </a:xfrm>
            <a:prstGeom prst="rect">
              <a:avLst/>
            </a:prstGeom>
            <a:effectLst/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629BC6E-DADC-324E-BD28-968C3FFB0253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610730" y="3274359"/>
              <a:ext cx="145873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99A91"/>
                  </a:solidFill>
                  <a:effectLst/>
                  <a:uLnTx/>
                  <a:uFillTx/>
                  <a:latin typeface="Segoe Sans Display Semibold" pitchFamily="2" charset="0"/>
                  <a:ea typeface="+mn-ea"/>
                  <a:cs typeface="Segoe Sans Display Semibold" pitchFamily="2" charset="0"/>
                </a:rPr>
                <a:t>Microsoft Fabric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FB30C36-DB94-904C-BAE6-59AD7158C31C}"/>
                </a:ext>
              </a:extLst>
            </p:cNvPr>
            <p:cNvSpPr txBox="1"/>
            <p:nvPr/>
          </p:nvSpPr>
          <p:spPr>
            <a:xfrm>
              <a:off x="9753820" y="3516084"/>
              <a:ext cx="1172552" cy="3077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en-US"/>
              </a:defPPr>
              <a:lvl2pPr marL="0" lvl="1" algn="ctr" defTabSz="1371600">
                <a:spcBef>
                  <a:spcPts val="600"/>
                </a:spcBef>
                <a:tabLst>
                  <a:tab pos="1371600" algn="l"/>
                </a:tabLst>
                <a:defRPr sz="1000">
                  <a:gradFill>
                    <a:gsLst>
                      <a:gs pos="8621">
                        <a:srgbClr val="000000"/>
                      </a:gs>
                      <a:gs pos="20225">
                        <a:srgbClr val="000000"/>
                      </a:gs>
                    </a:gsLst>
                    <a:lin ang="5400000" scaled="1"/>
                  </a:gradFill>
                </a:defRPr>
              </a:lvl2pPr>
            </a:lstStyle>
            <a:p>
              <a:pPr lvl="0" algn="ctr">
                <a:defRPr/>
              </a:pPr>
              <a:r>
                <a:rPr lang="it-IT" sz="1000">
                  <a:solidFill>
                    <a:srgbClr val="000000"/>
                  </a:solidFill>
                  <a:latin typeface="Segoe UI"/>
                </a:rPr>
                <a:t>La tua soluzione unificata per l'analisi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0299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Medallion Architecture </a:t>
            </a:r>
            <a:br>
              <a:rPr lang="it-IT" dirty="0"/>
            </a:br>
            <a:r>
              <a:rPr lang="it-IT" dirty="0"/>
              <a:t>con i servizi Azure AI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77B5BC-9342-0033-1F0E-C6375869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1" y="179214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Pricing - Azure AI Search | Microsoft Azure">
            <a:extLst>
              <a:ext uri="{FF2B5EF4-FFF2-40B4-BE49-F238E27FC236}">
                <a16:creationId xmlns:a16="http://schemas.microsoft.com/office/drawing/2014/main" id="{E46A15F1-E918-2CD8-E0E2-3818EC1C7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75" y="2709863"/>
            <a:ext cx="4619625" cy="242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0919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50CF-DBBF-62B8-CD7B-76E128A4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Integrazione di Azure AI con Fabric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C0D5C9-E3DE-58C7-8CFD-5EED61F7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688" y="1337330"/>
            <a:ext cx="9875259" cy="46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2876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BEE575-A602-A52B-E8C8-7262E67FD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Microsoft Fabric SDK for .NET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86FF85-FCC7-3D62-E580-54C67164A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Fabric espone una API REST invocabile da qualunque linguaggio</a:t>
            </a:r>
          </a:p>
          <a:p>
            <a:r>
              <a:rPr lang="it-IT" dirty="0"/>
              <a:t>Esiste anche l’esperienza .NET: </a:t>
            </a:r>
            <a:r>
              <a:rPr lang="it-IT" dirty="0">
                <a:hlinkClick r:id="rId2"/>
              </a:rPr>
              <a:t>https://www.nuget.org/packages/Microsoft.Fabric.Api/1.0.0-beta</a:t>
            </a:r>
            <a:endParaRPr lang="it-IT" dirty="0"/>
          </a:p>
          <a:p>
            <a:r>
              <a:rPr lang="it-IT" dirty="0"/>
              <a:t>Oggetti pronti che semplificano l’accesso</a:t>
            </a:r>
          </a:p>
          <a:p>
            <a:r>
              <a:rPr lang="it-IT" dirty="0"/>
              <a:t>Questo permette di consumare i dati di Fabric anche con Semantic Kernel (corrispondente a LangChain) e di recuperate tutte le skill .NET</a:t>
            </a:r>
          </a:p>
          <a:p>
            <a:endParaRPr lang="it-IT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70D7C-AC02-935A-F0F2-41B9ABF72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706" y="3429000"/>
            <a:ext cx="8154538" cy="2886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92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C60389-E6C4-A548-B6E8-328B01BE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Q&amp;A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06DE1-DEC2-738D-689A-79C7F629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Grazie</a:t>
            </a:r>
          </a:p>
        </p:txBody>
      </p:sp>
    </p:spTree>
    <p:extLst>
      <p:ext uri="{BB962C8B-B14F-4D97-AF65-F5344CB8AC3E}">
        <p14:creationId xmlns:p14="http://schemas.microsoft.com/office/powerpoint/2010/main" val="3204892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26A01950-7AAB-5221-E856-9D0CF258192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2222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 descr="Immagine che contiene spazio, oscurità, Universo, astronomia&#10;&#10;Descrizione generata automaticamente">
            <a:extLst>
              <a:ext uri="{FF2B5EF4-FFF2-40B4-BE49-F238E27FC236}">
                <a16:creationId xmlns:a16="http://schemas.microsoft.com/office/drawing/2014/main" id="{A9F381B7-E8A8-3281-6C82-79F8CC435BF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2" t="5604" r="5604" b="5602"/>
          <a:stretch/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9" name="Immagine 8" descr="Immagine che contiene testo, schermata, Elementi grafici, Carattere&#10;&#10;Descrizione generata automaticamente">
            <a:extLst>
              <a:ext uri="{FF2B5EF4-FFF2-40B4-BE49-F238E27FC236}">
                <a16:creationId xmlns:a16="http://schemas.microsoft.com/office/drawing/2014/main" id="{8F6C54DE-C21E-8900-BF0F-881E4B6F54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2533" y="1931052"/>
            <a:ext cx="6686933" cy="299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421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EADB26D-FD27-A351-B826-2BA679DCF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28" y="163475"/>
            <a:ext cx="9272656" cy="1214436"/>
          </a:xfrm>
        </p:spPr>
        <p:txBody>
          <a:bodyPr/>
          <a:lstStyle/>
          <a:p>
            <a:r>
              <a:rPr lang="it-IT">
                <a:latin typeface="Montserrat"/>
              </a:rPr>
              <a:t>Marco Pozzan</a:t>
            </a:r>
            <a:endParaRPr lang="it-IT"/>
          </a:p>
        </p:txBody>
      </p:sp>
      <p:sp>
        <p:nvSpPr>
          <p:cNvPr id="9" name="Segnaposto contenuto 7">
            <a:extLst>
              <a:ext uri="{FF2B5EF4-FFF2-40B4-BE49-F238E27FC236}">
                <a16:creationId xmlns:a16="http://schemas.microsoft.com/office/drawing/2014/main" id="{5E573C07-6469-7672-5822-6BCED1E004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325" y="1108316"/>
            <a:ext cx="7877142" cy="526836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Nel 2023 Fondatore e CTO start-up Regolo Farm per Business Intelligence e Power Platform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Nel 2020 Fondatore e CTO start-up Cargo BI per insurance data </a:t>
            </a:r>
            <a:r>
              <a:rPr lang="it-IT" err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analytics</a:t>
            </a: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 per le compagnie assicurative </a:t>
            </a:r>
            <a:b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</a:br>
            <a:b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</a:b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Dal 2017 mi occupo di architetture big Data e in generale di tutta la proposizione data </a:t>
            </a:r>
            <a:r>
              <a:rPr lang="it-IT" err="1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platform</a:t>
            </a: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 di Microsoft.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Docente all'Università di Pordenone per i corsi IFTS di analisi Big Data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>
              <a:lnSpc>
                <a:spcPct val="100000"/>
              </a:lnSpc>
            </a:pP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Community Lead di </a:t>
            </a: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1nn0va (</a:t>
            </a: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www.innovazionefvg.net</a:t>
            </a: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M</a:t>
            </a:r>
            <a:r>
              <a:rPr lang="it-IT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CP,MCSA,MCSE dal 2017 MCT e dal 2014 MVP per SQL Server e relatore in diverse conferenze sul tema.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1142365" lvl="2" indent="-227965">
              <a:buFont typeface="Arial,Sans-Serif"/>
              <a:buChar char="•"/>
            </a:pPr>
            <a:r>
              <a:rPr lang="en-GB">
                <a:solidFill>
                  <a:srgbClr val="000000"/>
                </a:solidFill>
                <a:latin typeface="Calibri Light"/>
                <a:ea typeface="Calibri Light"/>
                <a:cs typeface="Calibri Ligh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Marco.pozzan@regolofarm.com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1142365" lvl="2" indent="-227965">
              <a:buFont typeface="Arial,Sans-Serif"/>
              <a:buChar char="•"/>
            </a:pPr>
            <a:r>
              <a:rPr lang="en-GB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@marcopozzan.it (linked-in)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1142365" lvl="2" indent="-227965">
              <a:buFont typeface="Arial,Sans-Serif"/>
              <a:buChar char="•"/>
            </a:pPr>
            <a:r>
              <a:rPr lang="en-GB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@regolo farm (linked-in)</a:t>
            </a:r>
            <a:endParaRPr lang="en-US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  <a:p>
            <a:pPr marL="1142365" lvl="2" indent="-227965">
              <a:buFont typeface="Arial,Sans-Serif"/>
              <a:buChar char="•"/>
            </a:pP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www.marcopozzan.it</a:t>
            </a:r>
            <a:r>
              <a:rPr lang="en-US">
                <a:solidFill>
                  <a:srgbClr val="000000"/>
                </a:solidFill>
                <a:latin typeface="Calibri Light"/>
                <a:ea typeface="Calibri Light"/>
                <a:cs typeface="Calibri Light"/>
              </a:rPr>
              <a:t> </a:t>
            </a:r>
          </a:p>
          <a:p>
            <a:endParaRPr lang="it-IT">
              <a:solidFill>
                <a:srgbClr val="000000"/>
              </a:solidFill>
              <a:latin typeface="Calibri Light"/>
              <a:ea typeface="Calibri Light"/>
              <a:cs typeface="Calibri Light"/>
            </a:endParaRPr>
          </a:p>
        </p:txBody>
      </p:sp>
      <p:pic>
        <p:nvPicPr>
          <p:cNvPr id="4" name="Picture 4" descr="Immagine che contiene testo, Carattere, schermata, Elementi grafici&#10;&#10;Descrizione generata automaticamente">
            <a:extLst>
              <a:ext uri="{FF2B5EF4-FFF2-40B4-BE49-F238E27FC236}">
                <a16:creationId xmlns:a16="http://schemas.microsoft.com/office/drawing/2014/main" id="{573BA089-C8F9-0008-326C-F54EEE6E11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9141" y="5214564"/>
            <a:ext cx="1310295" cy="939692"/>
          </a:xfrm>
          <a:prstGeom prst="rect">
            <a:avLst/>
          </a:prstGeom>
        </p:spPr>
      </p:pic>
      <p:pic>
        <p:nvPicPr>
          <p:cNvPr id="6" name="Pictur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78C21F0-16AB-9293-0938-5B534821C9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63570" y="4498760"/>
            <a:ext cx="1263594" cy="633101"/>
          </a:xfrm>
          <a:prstGeom prst="rect">
            <a:avLst/>
          </a:prstGeom>
        </p:spPr>
      </p:pic>
      <p:pic>
        <p:nvPicPr>
          <p:cNvPr id="8" name="Pictur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B9A2BA89-CD87-B50F-0307-06449DFF5D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63570" y="3754078"/>
            <a:ext cx="1310295" cy="643236"/>
          </a:xfrm>
          <a:prstGeom prst="rect">
            <a:avLst/>
          </a:prstGeom>
        </p:spPr>
      </p:pic>
      <p:pic>
        <p:nvPicPr>
          <p:cNvPr id="11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287A8D6E-5B8A-D47D-58C1-84F25284EE4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4" y="3732006"/>
            <a:ext cx="1067772" cy="1067772"/>
          </a:xfrm>
          <a:prstGeom prst="rect">
            <a:avLst/>
          </a:prstGeom>
        </p:spPr>
      </p:pic>
      <p:pic>
        <p:nvPicPr>
          <p:cNvPr id="13" name="Picture 13" descr="A blue and white sign&#10;&#10;Description automatically generated">
            <a:extLst>
              <a:ext uri="{FF2B5EF4-FFF2-40B4-BE49-F238E27FC236}">
                <a16:creationId xmlns:a16="http://schemas.microsoft.com/office/drawing/2014/main" id="{B67A44DC-D38A-6A96-7485-FCCB1A0BE05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534" y="5013032"/>
            <a:ext cx="1067772" cy="1067772"/>
          </a:xfrm>
          <a:prstGeom prst="rect">
            <a:avLst/>
          </a:prstGeom>
        </p:spPr>
      </p:pic>
      <p:pic>
        <p:nvPicPr>
          <p:cNvPr id="15" name="Picture 11" descr="Immagine che contiene Viso umano, persona, occhiale, occhiali&#10;&#10;Descrizione generata automaticamente">
            <a:extLst>
              <a:ext uri="{FF2B5EF4-FFF2-40B4-BE49-F238E27FC236}">
                <a16:creationId xmlns:a16="http://schemas.microsoft.com/office/drawing/2014/main" id="{33A400BB-9049-B964-A907-0815E67473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5548" y="2177377"/>
            <a:ext cx="1448002" cy="1448002"/>
          </a:xfrm>
          <a:prstGeom prst="rect">
            <a:avLst/>
          </a:prstGeom>
        </p:spPr>
      </p:pic>
      <p:pic>
        <p:nvPicPr>
          <p:cNvPr id="17" name="Immagine 16" descr="Immagine che contiene testo, Carattere, Blu elettrico, schermata&#10;&#10;Descrizione generata automaticamente">
            <a:extLst>
              <a:ext uri="{FF2B5EF4-FFF2-40B4-BE49-F238E27FC236}">
                <a16:creationId xmlns:a16="http://schemas.microsoft.com/office/drawing/2014/main" id="{04768129-6899-5A3D-1B41-6C5CDF716A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365" y="2177377"/>
            <a:ext cx="927311" cy="146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919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CE03DBB-FD38-419E-8470-9857047D5F2B}"/>
              </a:ext>
            </a:extLst>
          </p:cNvPr>
          <p:cNvSpPr/>
          <p:nvPr/>
        </p:nvSpPr>
        <p:spPr>
          <a:xfrm>
            <a:off x="0" y="0"/>
            <a:ext cx="2133600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666666"/>
              </a:solidFill>
            </a:endParaRPr>
          </a:p>
        </p:txBody>
      </p:sp>
      <p:sp>
        <p:nvSpPr>
          <p:cNvPr id="2" name="Rettangolo con angoli arrotondati 1">
            <a:extLst>
              <a:ext uri="{FF2B5EF4-FFF2-40B4-BE49-F238E27FC236}">
                <a16:creationId xmlns:a16="http://schemas.microsoft.com/office/drawing/2014/main" id="{5F2F60BD-004A-748E-5168-E9157B967D4C}"/>
              </a:ext>
            </a:extLst>
          </p:cNvPr>
          <p:cNvSpPr/>
          <p:nvPr/>
        </p:nvSpPr>
        <p:spPr>
          <a:xfrm>
            <a:off x="292111" y="165992"/>
            <a:ext cx="3104148" cy="6526013"/>
          </a:xfrm>
          <a:prstGeom prst="roundRect">
            <a:avLst>
              <a:gd name="adj" fmla="val 2245"/>
            </a:avLst>
          </a:prstGeom>
          <a:gradFill>
            <a:gsLst>
              <a:gs pos="0">
                <a:srgbClr val="BF2E1B">
                  <a:shade val="30000"/>
                  <a:satMod val="115000"/>
                </a:srgbClr>
              </a:gs>
              <a:gs pos="50000">
                <a:srgbClr val="BF2E1B">
                  <a:shade val="67500"/>
                  <a:satMod val="115000"/>
                </a:srgbClr>
              </a:gs>
              <a:gs pos="100000">
                <a:srgbClr val="BF2E1B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</a:gradFill>
          <a:ln>
            <a:noFill/>
          </a:ln>
          <a:effectLst>
            <a:outerShdw blurRad="762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2800" b="1" dirty="0">
                <a:solidFill>
                  <a:schemeClr val="bg1"/>
                </a:solidFill>
                <a:latin typeface="Montserrat" pitchFamily="2" charset="0"/>
              </a:rPr>
              <a:t>Agenda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CFA245B-6A9F-4021-900A-D63A9D3086F3}"/>
              </a:ext>
            </a:extLst>
          </p:cNvPr>
          <p:cNvSpPr txBox="1"/>
          <p:nvPr/>
        </p:nvSpPr>
        <p:spPr>
          <a:xfrm>
            <a:off x="4601871" y="1859339"/>
            <a:ext cx="654687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Clr>
                <a:srgbClr val="BD2716"/>
              </a:buClr>
              <a:buFont typeface="+mj-lt"/>
              <a:buAutoNum type="arabicPeriod"/>
            </a:pPr>
            <a:r>
              <a:rPr lang="it-IT" sz="2000" dirty="0">
                <a:latin typeface="+mj-lt"/>
              </a:rPr>
              <a:t>Il ruolo di Fabric - La piattaforma dati unificata per un’esperienza integrata nell’era dell’AI</a:t>
            </a:r>
          </a:p>
          <a:p>
            <a:pPr marL="914400" lvl="1" indent="-457200">
              <a:buClr>
                <a:srgbClr val="BD2716"/>
              </a:buClr>
              <a:buFont typeface="+mj-lt"/>
              <a:buAutoNum type="alphaLcParenR"/>
            </a:pPr>
            <a:r>
              <a:rPr lang="it-IT" sz="2000" dirty="0">
                <a:latin typeface="+mj-lt"/>
              </a:rPr>
              <a:t>Copilot in Fabric</a:t>
            </a:r>
            <a:endParaRPr lang="it-IT" sz="2000" dirty="0">
              <a:latin typeface="+mj-lt"/>
              <a:cs typeface="Calibri Light"/>
            </a:endParaRPr>
          </a:p>
          <a:p>
            <a:pPr marL="914400" lvl="1" indent="-457200" algn="just">
              <a:buClr>
                <a:srgbClr val="BD2716"/>
              </a:buClr>
              <a:buFont typeface="+mj-lt"/>
              <a:buAutoNum type="alphaLcParenR"/>
            </a:pPr>
            <a:r>
              <a:rPr lang="it-IT" sz="2000" dirty="0">
                <a:latin typeface="+mj-lt"/>
              </a:rPr>
              <a:t>Copilot per Data Science e Data Engineering</a:t>
            </a:r>
          </a:p>
          <a:p>
            <a:pPr marL="914400" lvl="1" indent="-457200" algn="just">
              <a:buClr>
                <a:srgbClr val="BD2716"/>
              </a:buClr>
              <a:buFont typeface="+mj-lt"/>
              <a:buAutoNum type="alphaLcParenR"/>
            </a:pPr>
            <a:r>
              <a:rPr lang="it-IT" sz="2000" dirty="0">
                <a:latin typeface="+mj-lt"/>
              </a:rPr>
              <a:t>Copilot per Power BI</a:t>
            </a:r>
            <a:endParaRPr lang="it-IT" sz="2000" dirty="0">
              <a:latin typeface="+mj-lt"/>
              <a:cs typeface="Calibri Light"/>
            </a:endParaRPr>
          </a:p>
          <a:p>
            <a:pPr marL="914400" lvl="1" indent="-457200" algn="just">
              <a:buClr>
                <a:srgbClr val="BD2716"/>
              </a:buClr>
              <a:buFont typeface="+mj-lt"/>
              <a:buAutoNum type="alphaLcParenR"/>
            </a:pPr>
            <a:r>
              <a:rPr lang="it-IT" sz="2000" dirty="0">
                <a:latin typeface="+mj-lt"/>
                <a:cs typeface="Calibri Light"/>
              </a:rPr>
              <a:t>AI Skills</a:t>
            </a:r>
          </a:p>
          <a:p>
            <a:pPr marL="342900" indent="-342900" algn="just">
              <a:buClr>
                <a:srgbClr val="BD2716"/>
              </a:buClr>
              <a:buFont typeface="+mj-lt"/>
              <a:buAutoNum type="arabicPeriod"/>
            </a:pPr>
            <a:r>
              <a:rPr lang="it-IT" sz="2000" dirty="0">
                <a:latin typeface="+mj-lt"/>
              </a:rPr>
              <a:t>Costruisci il tuo Copilot – Fabric, la piattaforma dati integrabile nell’era dell’AI</a:t>
            </a:r>
            <a:r>
              <a:rPr lang="it-IT" sz="2000" dirty="0">
                <a:latin typeface="+mj-lt"/>
                <a:cs typeface="Calibri Ligh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82405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73F0D-A971-5CCF-D346-8F6662CA8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D5D1B-0A40-E723-8D67-E27D5E7CA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L'intelligenza artificiale è inutile senza dati...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27839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4D980BC-93AF-03FC-AF01-FAD893A37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Il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ruolo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di Fabric</a:t>
            </a:r>
            <a:b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La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piattaforma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  <a:t> 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</a:rPr>
              <a:t>dat</a:t>
            </a:r>
            <a:r>
              <a:rPr lang="en-US" b="0" dirty="0" err="1"/>
              <a:t>i</a:t>
            </a:r>
            <a:r>
              <a:rPr lang="en-US" b="0" dirty="0"/>
              <a:t> </a:t>
            </a:r>
            <a:r>
              <a:rPr lang="en-US" b="0" dirty="0" err="1"/>
              <a:t>unificata</a:t>
            </a:r>
            <a:r>
              <a:rPr lang="en-US" b="0" dirty="0"/>
              <a:t> per </a:t>
            </a:r>
            <a:r>
              <a:rPr lang="en-US" b="0" dirty="0" err="1"/>
              <a:t>un’esperienza</a:t>
            </a:r>
            <a:r>
              <a:rPr lang="en-US" b="0" dirty="0"/>
              <a:t> </a:t>
            </a:r>
            <a:r>
              <a:rPr lang="en-US" b="0" dirty="0" err="1"/>
              <a:t>integrata</a:t>
            </a:r>
            <a:r>
              <a:rPr lang="en-US" b="0" dirty="0"/>
              <a:t> </a:t>
            </a:r>
            <a:r>
              <a:rPr lang="en-US" b="0" dirty="0" err="1"/>
              <a:t>nell’era</a:t>
            </a:r>
            <a:r>
              <a:rPr lang="en-US" b="0" dirty="0"/>
              <a:t> </a:t>
            </a:r>
            <a:r>
              <a:rPr lang="en-US" b="0" dirty="0" err="1"/>
              <a:t>dell’AI</a:t>
            </a:r>
            <a:endParaRPr lang="it-IT" dirty="0"/>
          </a:p>
        </p:txBody>
      </p:sp>
      <p:sp>
        <p:nvSpPr>
          <p:cNvPr id="6" name="Rounded Rectangle 38">
            <a:extLst>
              <a:ext uri="{FF2B5EF4-FFF2-40B4-BE49-F238E27FC236}">
                <a16:creationId xmlns:a16="http://schemas.microsoft.com/office/drawing/2014/main" id="{2DA7DAF7-8C5C-B731-B5FF-191C9B65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73147" y="1946856"/>
            <a:ext cx="11240630" cy="4229810"/>
          </a:xfrm>
          <a:prstGeom prst="roundRect">
            <a:avLst>
              <a:gd name="adj" fmla="val 3641"/>
            </a:avLst>
          </a:prstGeom>
          <a:ln w="19050" cap="rnd">
            <a:gradFill flip="none" rotWithShape="1">
              <a:gsLst>
                <a:gs pos="80000">
                  <a:srgbClr val="399A91"/>
                </a:gs>
                <a:gs pos="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arrow" w="lg" len="sm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0" rIns="0" bIns="18288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6408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gradFill>
                <a:gsLst>
                  <a:gs pos="74138">
                    <a:srgbClr val="FFFFFF"/>
                  </a:gs>
                  <a:gs pos="55000">
                    <a:srgbClr val="FFFFFF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1208EF2-503E-6881-3CFE-BE5341D2F167}"/>
              </a:ext>
            </a:extLst>
          </p:cNvPr>
          <p:cNvGrpSpPr/>
          <p:nvPr/>
        </p:nvGrpSpPr>
        <p:grpSpPr>
          <a:xfrm>
            <a:off x="725939" y="2222108"/>
            <a:ext cx="10740125" cy="1334401"/>
            <a:chOff x="725939" y="2222108"/>
            <a:chExt cx="10740125" cy="1334401"/>
          </a:xfrm>
        </p:grpSpPr>
        <p:sp>
          <p:nvSpPr>
            <p:cNvPr id="7" name="Rounded Rectangle 10">
              <a:extLst>
                <a:ext uri="{FF2B5EF4-FFF2-40B4-BE49-F238E27FC236}">
                  <a16:creationId xmlns:a16="http://schemas.microsoft.com/office/drawing/2014/main" id="{98A2086A-FD50-CCE9-E1B7-E324C6609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2539294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49A27E-E8FB-AA7C-1719-FDE53B10E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168760" y="2379067"/>
              <a:ext cx="414420" cy="395648"/>
            </a:xfrm>
            <a:prstGeom prst="rect">
              <a:avLst/>
            </a:prstGeom>
          </p:spPr>
        </p:pic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A331D7D3-02DE-2D33-9F41-60FE728521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2699801" y="2920946"/>
              <a:ext cx="1352338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Data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Engineering</a:t>
              </a:r>
            </a:p>
          </p:txBody>
        </p:sp>
        <p:sp>
          <p:nvSpPr>
            <p:cNvPr id="10" name="Rounded Rectangle 14">
              <a:extLst>
                <a:ext uri="{FF2B5EF4-FFF2-40B4-BE49-F238E27FC236}">
                  <a16:creationId xmlns:a16="http://schemas.microsoft.com/office/drawing/2014/main" id="{5456D0D0-FD7E-2BF5-E190-6C62ECFDE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4352649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30F833-C029-BCF7-B06C-4559A890B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997959" y="2394193"/>
              <a:ext cx="382732" cy="365396"/>
            </a:xfrm>
            <a:prstGeom prst="rect">
              <a:avLst/>
            </a:prstGeom>
          </p:spPr>
        </p:pic>
        <p:sp>
          <p:nvSpPr>
            <p:cNvPr id="12" name="Text Placeholder 2">
              <a:extLst>
                <a:ext uri="{FF2B5EF4-FFF2-40B4-BE49-F238E27FC236}">
                  <a16:creationId xmlns:a16="http://schemas.microsoft.com/office/drawing/2014/main" id="{1A21F424-C3E3-D2D9-58BE-1A180ABFF6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4571053" y="2920946"/>
              <a:ext cx="1236544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Data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Warehouse</a:t>
              </a:r>
            </a:p>
          </p:txBody>
        </p:sp>
        <p:sp>
          <p:nvSpPr>
            <p:cNvPr id="13" name="Rounded Rectangle 18">
              <a:extLst>
                <a:ext uri="{FF2B5EF4-FFF2-40B4-BE49-F238E27FC236}">
                  <a16:creationId xmlns:a16="http://schemas.microsoft.com/office/drawing/2014/main" id="{76C48E09-E551-A17C-6AED-0C2694BD5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166004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E865086-87BB-860F-73CA-79F00F485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800482" y="2383852"/>
              <a:ext cx="404397" cy="386078"/>
            </a:xfrm>
            <a:prstGeom prst="rect">
              <a:avLst/>
            </a:prstGeom>
          </p:spPr>
        </p:pic>
        <p:sp>
          <p:nvSpPr>
            <p:cNvPr id="16" name="Text Placeholder 2">
              <a:extLst>
                <a:ext uri="{FF2B5EF4-FFF2-40B4-BE49-F238E27FC236}">
                  <a16:creationId xmlns:a16="http://schemas.microsoft.com/office/drawing/2014/main" id="{1CD3AC24-55A1-775F-D3EA-B134F739A8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6483521" y="2920946"/>
              <a:ext cx="1038318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Data </a:t>
              </a:r>
              <a:b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</a:b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Science</a:t>
              </a:r>
            </a:p>
          </p:txBody>
        </p:sp>
        <p:sp>
          <p:nvSpPr>
            <p:cNvPr id="17" name="Rounded Rectangle 22">
              <a:extLst>
                <a:ext uri="{FF2B5EF4-FFF2-40B4-BE49-F238E27FC236}">
                  <a16:creationId xmlns:a16="http://schemas.microsoft.com/office/drawing/2014/main" id="{6E816771-E0AA-D0AB-067A-389708AFB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979359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AE94FBE-A6BC-262B-D354-7D02BAC278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8616034" y="2385949"/>
              <a:ext cx="400003" cy="381885"/>
            </a:xfrm>
            <a:prstGeom prst="rect">
              <a:avLst/>
            </a:prstGeom>
          </p:spPr>
        </p:pic>
        <p:sp>
          <p:nvSpPr>
            <p:cNvPr id="19" name="Text Placeholder 2">
              <a:extLst>
                <a:ext uri="{FF2B5EF4-FFF2-40B4-BE49-F238E27FC236}">
                  <a16:creationId xmlns:a16="http://schemas.microsoft.com/office/drawing/2014/main" id="{52D0481B-EE36-C002-85D8-F42E5C6D7C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8137625" y="2920946"/>
              <a:ext cx="1356820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Real-Time Intelligence</a:t>
              </a:r>
            </a:p>
          </p:txBody>
        </p:sp>
        <p:sp>
          <p:nvSpPr>
            <p:cNvPr id="20" name="Rounded Rectangle 26">
              <a:extLst>
                <a:ext uri="{FF2B5EF4-FFF2-40B4-BE49-F238E27FC236}">
                  <a16:creationId xmlns:a16="http://schemas.microsoft.com/office/drawing/2014/main" id="{C5BC6CCB-C52E-ED13-4D43-7080CF415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9792712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DA44AC78-B0B9-8016-4A67-6E80EE8B3E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375745" y="2335209"/>
              <a:ext cx="507287" cy="483365"/>
            </a:xfrm>
            <a:prstGeom prst="rect">
              <a:avLst/>
            </a:prstGeom>
          </p:spPr>
        </p:pic>
        <p:sp>
          <p:nvSpPr>
            <p:cNvPr id="23" name="Text Placeholder 2">
              <a:extLst>
                <a:ext uri="{FF2B5EF4-FFF2-40B4-BE49-F238E27FC236}">
                  <a16:creationId xmlns:a16="http://schemas.microsoft.com/office/drawing/2014/main" id="{C58CDFEE-F2DE-A937-1AB5-F6D4EF683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0124719" y="3044057"/>
              <a:ext cx="100933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Power BI</a:t>
              </a:r>
            </a:p>
          </p:txBody>
        </p:sp>
        <p:sp>
          <p:nvSpPr>
            <p:cNvPr id="24" name="Rounded Rectangle 6">
              <a:extLst>
                <a:ext uri="{FF2B5EF4-FFF2-40B4-BE49-F238E27FC236}">
                  <a16:creationId xmlns:a16="http://schemas.microsoft.com/office/drawing/2014/main" id="{25D74527-F0E3-0527-2245-FD14CF998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5939" y="2222108"/>
              <a:ext cx="1673352" cy="1334401"/>
            </a:xfrm>
            <a:prstGeom prst="roundRect">
              <a:avLst>
                <a:gd name="adj" fmla="val 53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25" name="Text Placeholder 2">
              <a:extLst>
                <a:ext uri="{FF2B5EF4-FFF2-40B4-BE49-F238E27FC236}">
                  <a16:creationId xmlns:a16="http://schemas.microsoft.com/office/drawing/2014/main" id="{6C1AE955-AFD2-0C90-B03A-420032D7DC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116578" y="2920946"/>
              <a:ext cx="892075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Segoe UI Semibold"/>
                  <a:ea typeface="+mn-ea"/>
                  <a:cs typeface="Segoe Sans Display Semibold" pitchFamily="2" charset="0"/>
                </a:rPr>
                <a:t>Data Factory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C0BC5B5-AA9B-DAFB-2944-8A9C6534F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/>
            <a:stretch/>
          </p:blipFill>
          <p:spPr>
            <a:xfrm>
              <a:off x="1364415" y="2387668"/>
              <a:ext cx="396401" cy="37844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634BFDE-9D5A-FF49-6711-9ED4C3BE5728}"/>
              </a:ext>
            </a:extLst>
          </p:cNvPr>
          <p:cNvGrpSpPr/>
          <p:nvPr/>
        </p:nvGrpSpPr>
        <p:grpSpPr>
          <a:xfrm>
            <a:off x="725937" y="4470377"/>
            <a:ext cx="10740127" cy="1417055"/>
            <a:chOff x="725937" y="4470377"/>
            <a:chExt cx="10740127" cy="1417055"/>
          </a:xfrm>
        </p:grpSpPr>
        <p:sp>
          <p:nvSpPr>
            <p:cNvPr id="31" name="Rounded Rectangle 32">
              <a:extLst>
                <a:ext uri="{FF2B5EF4-FFF2-40B4-BE49-F238E27FC236}">
                  <a16:creationId xmlns:a16="http://schemas.microsoft.com/office/drawing/2014/main" id="{19338812-3672-F96F-0709-0D31697BBA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5937" y="4470377"/>
              <a:ext cx="10728448" cy="640080"/>
            </a:xfrm>
            <a:prstGeom prst="roundRect">
              <a:avLst>
                <a:gd name="adj" fmla="val 39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pic>
          <p:nvPicPr>
            <p:cNvPr id="42" name="Picture 41" descr="OneLake Logo">
              <a:extLst>
                <a:ext uri="{FF2B5EF4-FFF2-40B4-BE49-F238E27FC236}">
                  <a16:creationId xmlns:a16="http://schemas.microsoft.com/office/drawing/2014/main" id="{9E2D14FB-227F-EBF3-16D3-38252C8A80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/>
            <a:stretch/>
          </p:blipFill>
          <p:spPr>
            <a:xfrm>
              <a:off x="4953463" y="4581329"/>
              <a:ext cx="417359" cy="418176"/>
            </a:xfrm>
            <a:prstGeom prst="rect">
              <a:avLst/>
            </a:prstGeom>
            <a:noFill/>
          </p:spPr>
        </p:pic>
        <p:sp>
          <p:nvSpPr>
            <p:cNvPr id="43" name="Text Placeholder 2">
              <a:extLst>
                <a:ext uri="{FF2B5EF4-FFF2-40B4-BE49-F238E27FC236}">
                  <a16:creationId xmlns:a16="http://schemas.microsoft.com/office/drawing/2014/main" id="{D0B02DD1-6132-46AB-B21A-CB074A08DA05}"/>
                </a:ext>
              </a:extLst>
            </p:cNvPr>
            <p:cNvSpPr txBox="1">
              <a:spLocks/>
            </p:cNvSpPr>
            <p:nvPr/>
          </p:nvSpPr>
          <p:spPr>
            <a:xfrm>
              <a:off x="5484278" y="4644560"/>
              <a:ext cx="2099035" cy="291715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OneLake</a:t>
              </a:r>
            </a:p>
          </p:txBody>
        </p:sp>
        <p:sp>
          <p:nvSpPr>
            <p:cNvPr id="44" name="Rounded Rectangle 32">
              <a:extLst>
                <a:ext uri="{FF2B5EF4-FFF2-40B4-BE49-F238E27FC236}">
                  <a16:creationId xmlns:a16="http://schemas.microsoft.com/office/drawing/2014/main" id="{63CA561B-C1F9-006A-9C05-20718BC46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5937" y="5247352"/>
              <a:ext cx="10740127" cy="640080"/>
            </a:xfrm>
            <a:prstGeom prst="roundRect">
              <a:avLst>
                <a:gd name="adj" fmla="val 39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45" name="Text Placeholder 2">
              <a:extLst>
                <a:ext uri="{FF2B5EF4-FFF2-40B4-BE49-F238E27FC236}">
                  <a16:creationId xmlns:a16="http://schemas.microsoft.com/office/drawing/2014/main" id="{09D50AE2-38F2-0260-C0FD-317E81618FAB}"/>
                </a:ext>
              </a:extLst>
            </p:cNvPr>
            <p:cNvSpPr txBox="1">
              <a:spLocks/>
            </p:cNvSpPr>
            <p:nvPr/>
          </p:nvSpPr>
          <p:spPr>
            <a:xfrm>
              <a:off x="5492670" y="5434991"/>
              <a:ext cx="2099035" cy="264802"/>
            </a:xfrm>
            <a:prstGeom prst="rect">
              <a:avLst/>
            </a:prstGeom>
            <a:noFill/>
          </p:spPr>
          <p:txBody>
            <a:bodyPr anchor="ctr"/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 sz="1800" spc="0" baseline="0">
                  <a:ln w="3175">
                    <a:noFill/>
                  </a:ln>
                  <a:gradFill flip="none" rotWithShape="1">
                    <a:gsLst>
                      <a:gs pos="80000">
                        <a:srgbClr val="49C5B1"/>
                      </a:gs>
                      <a:gs pos="0">
                        <a:srgbClr val="8DC8E8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cs typeface="Segoe UI" panose="020B05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Purview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DA30D855-9428-FC88-4BAC-FB62EA499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945067" y="5335769"/>
              <a:ext cx="463248" cy="46324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7B5AFE4E-F6CA-79E0-F527-D87D677DC0CF}"/>
              </a:ext>
            </a:extLst>
          </p:cNvPr>
          <p:cNvGrpSpPr/>
          <p:nvPr/>
        </p:nvGrpSpPr>
        <p:grpSpPr>
          <a:xfrm>
            <a:off x="725939" y="3693403"/>
            <a:ext cx="10740125" cy="640080"/>
            <a:chOff x="725939" y="3693403"/>
            <a:chExt cx="10740125" cy="640080"/>
          </a:xfrm>
        </p:grpSpPr>
        <p:sp>
          <p:nvSpPr>
            <p:cNvPr id="35" name="Rounded Rectangle 30">
              <a:extLst>
                <a:ext uri="{FF2B5EF4-FFF2-40B4-BE49-F238E27FC236}">
                  <a16:creationId xmlns:a16="http://schemas.microsoft.com/office/drawing/2014/main" id="{6E43AB9A-8C0B-17B5-BE57-B0EB12094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25939" y="3693403"/>
              <a:ext cx="10740125" cy="640080"/>
            </a:xfrm>
            <a:prstGeom prst="roundRect">
              <a:avLst>
                <a:gd name="adj" fmla="val 3999"/>
              </a:avLst>
            </a:prstGeom>
            <a:noFill/>
            <a:ln w="12700" cap="rnd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endParaRPr>
            </a:p>
          </p:txBody>
        </p:sp>
        <p:sp>
          <p:nvSpPr>
            <p:cNvPr id="50" name="Text Placeholder 2">
              <a:extLst>
                <a:ext uri="{FF2B5EF4-FFF2-40B4-BE49-F238E27FC236}">
                  <a16:creationId xmlns:a16="http://schemas.microsoft.com/office/drawing/2014/main" id="{F6411987-E132-B25E-A8C4-DE8B038FFF3E}"/>
                </a:ext>
              </a:extLst>
            </p:cNvPr>
            <p:cNvSpPr txBox="1">
              <a:spLocks/>
            </p:cNvSpPr>
            <p:nvPr/>
          </p:nvSpPr>
          <p:spPr>
            <a:xfrm>
              <a:off x="5492874" y="3809758"/>
              <a:ext cx="2098551" cy="407371"/>
            </a:xfrm>
            <a:prstGeom prst="rect">
              <a:avLst/>
            </a:prstGeom>
            <a:noFill/>
          </p:spPr>
          <p:txBody>
            <a:bodyPr anchor="ctr"/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742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 w="3175">
                    <a:noFill/>
                  </a:ln>
                  <a:solidFill>
                    <a:schemeClr val="bg2">
                      <a:lumMod val="50000"/>
                    </a:schemeClr>
                  </a:solidFill>
                  <a:effectLst/>
                  <a:uLnTx/>
                  <a:uFillTx/>
                  <a:latin typeface="Segoe UI"/>
                  <a:ea typeface="+mn-ea"/>
                  <a:cs typeface="Segoe UI" panose="020B0502040204020203" pitchFamily="34" charset="0"/>
                </a:rPr>
                <a:t>AI</a:t>
              </a:r>
            </a:p>
          </p:txBody>
        </p:sp>
        <p:pic>
          <p:nvPicPr>
            <p:cNvPr id="51" name="Picture 50" descr="A rainbow colored logo on a black background&#10;&#10;Description automatically generated">
              <a:extLst>
                <a:ext uri="{FF2B5EF4-FFF2-40B4-BE49-F238E27FC236}">
                  <a16:creationId xmlns:a16="http://schemas.microsoft.com/office/drawing/2014/main" id="{E2F8E1CC-C6A4-F8C3-ED8B-7B23A0559B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6802" y="3763088"/>
              <a:ext cx="501259" cy="5007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5200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Medallion Architecture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77B5BC-9342-0033-1F0E-C6375869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1" y="179214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032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B67C4B-8E34-2B63-01DB-7C9591F0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Medallion Architecture con Copilot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477B5BC-9342-0033-1F0E-C63758697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31" y="1792148"/>
            <a:ext cx="8888889" cy="4228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7BEC529F-EDE9-D362-CEFB-FEA9CC99C3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2" y="1603304"/>
            <a:ext cx="1219198" cy="1217863"/>
          </a:xfrm>
          <a:prstGeom prst="rect">
            <a:avLst/>
          </a:prstGeom>
        </p:spPr>
      </p:pic>
      <p:pic>
        <p:nvPicPr>
          <p:cNvPr id="6" name="Picture 5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E0FDB2B6-6B58-D61C-E4B0-DC3511B2B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962" y="3006584"/>
            <a:ext cx="703854" cy="703083"/>
          </a:xfrm>
          <a:prstGeom prst="rect">
            <a:avLst/>
          </a:prstGeom>
        </p:spPr>
      </p:pic>
      <p:pic>
        <p:nvPicPr>
          <p:cNvPr id="7" name="Picture 6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2B8F3311-DD0E-CBF6-567C-BF2409F992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3006583"/>
            <a:ext cx="703854" cy="703083"/>
          </a:xfrm>
          <a:prstGeom prst="rect">
            <a:avLst/>
          </a:prstGeom>
        </p:spPr>
      </p:pic>
      <p:pic>
        <p:nvPicPr>
          <p:cNvPr id="9" name="Picture 8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E46CA7FF-B76D-5398-2ADC-6CDDAA04A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6005" y="1562614"/>
            <a:ext cx="1219198" cy="1217863"/>
          </a:xfrm>
          <a:prstGeom prst="rect">
            <a:avLst/>
          </a:prstGeom>
        </p:spPr>
      </p:pic>
      <p:pic>
        <p:nvPicPr>
          <p:cNvPr id="12" name="Picture 11" descr="A rainbow colored logo on a black background&#10;&#10;Description automatically generated">
            <a:extLst>
              <a:ext uri="{FF2B5EF4-FFF2-40B4-BE49-F238E27FC236}">
                <a16:creationId xmlns:a16="http://schemas.microsoft.com/office/drawing/2014/main" id="{16E3BE7D-B707-0706-12A8-E9DE35DD18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97" y="1599204"/>
            <a:ext cx="1219198" cy="121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91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2C60389-E6C4-A548-B6E8-328B01BE1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Copilot in Fabric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06DE1-DEC2-738D-689A-79C7F6290D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42121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llo PPT_#RoadToWPC" id="{33F0F625-03D0-4EC2-8386-103D4DF538D3}" vid="{93CA8DCB-5321-4020-800C-905F6A36FC7D}"/>
    </a:ext>
  </a:extLst>
</a:theme>
</file>

<file path=ppt/theme/theme2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CB8DCBED-82E1-474F-9E4B-2E30C091C6A5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9B37679B10D74A877D30B49BE9697C" ma:contentTypeVersion="4" ma:contentTypeDescription="Create a new document." ma:contentTypeScope="" ma:versionID="5e411e0da6c53fb9c9499c908dfe76a5">
  <xsd:schema xmlns:xsd="http://www.w3.org/2001/XMLSchema" xmlns:xs="http://www.w3.org/2001/XMLSchema" xmlns:p="http://schemas.microsoft.com/office/2006/metadata/properties" xmlns:ns2="b50c1bbe-5b42-42bd-89a6-afba3ffb7e54" targetNamespace="http://schemas.microsoft.com/office/2006/metadata/properties" ma:root="true" ma:fieldsID="421f596f0f58ef814169f282d4973b45" ns2:_="">
    <xsd:import namespace="b50c1bbe-5b42-42bd-89a6-afba3ffb7e5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0c1bbe-5b42-42bd-89a6-afba3ffb7e5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6CA14A-7566-4C51-B6F3-A0364AA0559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F5D22E-A467-4BDA-8994-5D4B51BDC6B4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purl.org/dc/terms/"/>
    <ds:schemaRef ds:uri="b50c1bbe-5b42-42bd-89a6-afba3ffb7e54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BDB8783-EB86-4562-B589-2068DCC49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0c1bbe-5b42-42bd-89a6-afba3ffb7e5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Modello PPT_#RoadToWPC</Template>
  <TotalTime>1477</TotalTime>
  <Words>1175</Words>
  <Application>Microsoft Office PowerPoint</Application>
  <PresentationFormat>Widescreen</PresentationFormat>
  <Paragraphs>166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Segoe UI Semibold</vt:lpstr>
      <vt:lpstr>Segoe Sans Display Semibold</vt:lpstr>
      <vt:lpstr>Segoe Sans Small</vt:lpstr>
      <vt:lpstr>Consolas</vt:lpstr>
      <vt:lpstr>Montserrat</vt:lpstr>
      <vt:lpstr>Arial,Sans-Serif</vt:lpstr>
      <vt:lpstr>Open Sans</vt:lpstr>
      <vt:lpstr>Wingdings</vt:lpstr>
      <vt:lpstr>Segoe Sans Display</vt:lpstr>
      <vt:lpstr>Segoe UI</vt:lpstr>
      <vt:lpstr>Calibri</vt:lpstr>
      <vt:lpstr>Segoe Sans Text Semilight</vt:lpstr>
      <vt:lpstr>Arial</vt:lpstr>
      <vt:lpstr>Calibri Light</vt:lpstr>
      <vt:lpstr>Tema di Office</vt:lpstr>
      <vt:lpstr>1_Microsoft Build 16:9 Template Light</vt:lpstr>
      <vt:lpstr>COPILOT IN MICROSOFT FABRIC</vt:lpstr>
      <vt:lpstr>Marco Parenzan</vt:lpstr>
      <vt:lpstr>Marco Pozzan</vt:lpstr>
      <vt:lpstr>PowerPoint Presentation</vt:lpstr>
      <vt:lpstr>Abstract</vt:lpstr>
      <vt:lpstr>Il ruolo di Fabric La piattaforma dati unificata per un’esperienza integrata nell’era dell’AI</vt:lpstr>
      <vt:lpstr>Medallion Architecture</vt:lpstr>
      <vt:lpstr>Medallion Architecture con Copilot</vt:lpstr>
      <vt:lpstr>Copilot in Fabric</vt:lpstr>
      <vt:lpstr>Copilot in Fabric</vt:lpstr>
      <vt:lpstr>Copilot per Data Science e Data Engineering</vt:lpstr>
      <vt:lpstr>Installazione di Copilot in Notebook</vt:lpstr>
      <vt:lpstr>Invoca Copilot con %%chat</vt:lpstr>
      <vt:lpstr>PowerPoint Presentation</vt:lpstr>
      <vt:lpstr>Copilot su Power BI</vt:lpstr>
      <vt:lpstr>PowerPoint Presentation</vt:lpstr>
      <vt:lpstr>PowerPoint Presentation</vt:lpstr>
      <vt:lpstr>PowerPoint Presentation</vt:lpstr>
      <vt:lpstr>PowerPoint Presentation</vt:lpstr>
      <vt:lpstr>Costruisci il tuo Copilot</vt:lpstr>
      <vt:lpstr>Medallion Architecture  con i servizi Azure AI</vt:lpstr>
      <vt:lpstr>Fabric+Azure AI</vt:lpstr>
      <vt:lpstr>Medallion Architecture  con i servizi Azure AI</vt:lpstr>
      <vt:lpstr>Integrazione di Azure AI con Fabric</vt:lpstr>
      <vt:lpstr>Microsoft Fabric SDK for .NET</vt:lpstr>
      <vt:lpstr>Q&amp;A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 Ponte</dc:creator>
  <cp:lastModifiedBy>IOT - REGOLO FARM</cp:lastModifiedBy>
  <cp:revision>6</cp:revision>
  <dcterms:created xsi:type="dcterms:W3CDTF">2023-09-13T12:34:53Z</dcterms:created>
  <dcterms:modified xsi:type="dcterms:W3CDTF">2024-10-02T12:36:18Z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0x010100229B37679B10D74A877D30B49BE9697C</vt:lpwstr>
  </property>
  <property fmtid="{D5CDD505-2E9C-101B-9397-08002B2CF9AE}" pid="3" name="MediaServiceImageTags">
    <vt:lpwstr/>
  </property>
  <property fmtid="{D5CDD505-2E9C-101B-9397-08002B2CF9AE}" pid="4" name="ComplianceAssetId">
    <vt:lpwstr/>
  </property>
  <property fmtid="{D5CDD505-2E9C-101B-9397-08002B2CF9AE}" pid="5" name="_ExtendedDescription">
    <vt:lpwstr/>
  </property>
  <property fmtid="{D5CDD505-2E9C-101B-9397-08002B2CF9AE}" pid="6" name="TriggerFlowInfo">
    <vt:lpwstr/>
  </property>
</Properties>
</file>